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70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188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19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36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19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641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03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03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79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07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160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72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D431-3D3E-440B-975C-CFAB6CB05B28}" type="datetimeFigureOut">
              <a:rPr lang="en-IN" smtClean="0"/>
              <a:t>19-12-2019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D2A16-4F99-49FC-89A3-0DF142578E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0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996"/>
            <a:ext cx="10515600" cy="178457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en-IN" dirty="0"/>
              <a:t>WCTR 2019</a:t>
            </a:r>
            <a:br>
              <a:rPr lang="en-IN" dirty="0"/>
            </a:br>
            <a:r>
              <a:rPr lang="en-IN" dirty="0"/>
              <a:t>Registration and Session Statistics</a:t>
            </a:r>
          </a:p>
        </p:txBody>
      </p:sp>
    </p:spTree>
    <p:extLst>
      <p:ext uri="{BB962C8B-B14F-4D97-AF65-F5344CB8AC3E}">
        <p14:creationId xmlns:p14="http://schemas.microsoft.com/office/powerpoint/2010/main" val="102740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491670"/>
              </p:ext>
            </p:extLst>
          </p:nvPr>
        </p:nvGraphicFramePr>
        <p:xfrm>
          <a:off x="1629759" y="462103"/>
          <a:ext cx="8932482" cy="3718560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75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Conference Delegates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/>
                        <a:t>Registered delegates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</a:t>
                      </a:r>
                      <a:r>
                        <a:rPr lang="en-IN" sz="2400" b="1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N</a:t>
                      </a:r>
                      <a:r>
                        <a:rPr lang="en-IN" sz="2400" b="1" dirty="0"/>
                        <a:t>umber of registered delegates attended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</a:t>
                      </a:r>
                      <a:r>
                        <a:rPr lang="en-IN" sz="2400" b="1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Complimentary registrations from sponsoring </a:t>
                      </a:r>
                      <a:r>
                        <a:rPr lang="en-US" sz="2400" dirty="0" err="1"/>
                        <a:t>organisations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40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16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Other complimentary registrations (SOM/ ROM)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0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Special session </a:t>
                      </a:r>
                      <a:r>
                        <a:rPr lang="en-US" sz="2400" dirty="0" err="1"/>
                        <a:t>organisers</a:t>
                      </a:r>
                      <a:r>
                        <a:rPr lang="en-US" sz="2400" dirty="0"/>
                        <a:t> and invited attendees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100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4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Complimentary student registrations from IIT Bombay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24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58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/>
                        <a:t>Total number of session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1060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2CD69F-7F8E-49A0-987C-1911D8AB3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30317"/>
              </p:ext>
            </p:extLst>
          </p:nvPr>
        </p:nvGraphicFramePr>
        <p:xfrm>
          <a:off x="1628553" y="4567097"/>
          <a:ext cx="8933688" cy="1828800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7580376">
                  <a:extLst>
                    <a:ext uri="{9D8B030D-6E8A-4147-A177-3AD203B41FA5}">
                      <a16:colId xmlns:a16="http://schemas.microsoft.com/office/drawing/2014/main" val="963541600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5064763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Assisting Personnel in addition to 50 Working Committee Members</a:t>
                      </a:r>
                      <a:endParaRPr lang="en-IN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CMS Staff from Elsevier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6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60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PCO Staff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31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Volunteers for session 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32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323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31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337E-5484-4E88-966C-86FD4373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141"/>
            <a:ext cx="10515600" cy="5220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Number of Registrations Country-wise</a:t>
            </a: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C215F8-88BA-4AF0-B1B0-69C34CA95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795710"/>
              </p:ext>
            </p:extLst>
          </p:nvPr>
        </p:nvGraphicFramePr>
        <p:xfrm>
          <a:off x="214423" y="997136"/>
          <a:ext cx="11763154" cy="5544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0626">
                  <a:extLst>
                    <a:ext uri="{9D8B030D-6E8A-4147-A177-3AD203B41FA5}">
                      <a16:colId xmlns:a16="http://schemas.microsoft.com/office/drawing/2014/main" val="4034127357"/>
                    </a:ext>
                  </a:extLst>
                </a:gridCol>
                <a:gridCol w="969642">
                  <a:extLst>
                    <a:ext uri="{9D8B030D-6E8A-4147-A177-3AD203B41FA5}">
                      <a16:colId xmlns:a16="http://schemas.microsoft.com/office/drawing/2014/main" val="2322701637"/>
                    </a:ext>
                  </a:extLst>
                </a:gridCol>
                <a:gridCol w="1325623">
                  <a:extLst>
                    <a:ext uri="{9D8B030D-6E8A-4147-A177-3AD203B41FA5}">
                      <a16:colId xmlns:a16="http://schemas.microsoft.com/office/drawing/2014/main" val="4280155761"/>
                    </a:ext>
                  </a:extLst>
                </a:gridCol>
                <a:gridCol w="969642">
                  <a:extLst>
                    <a:ext uri="{9D8B030D-6E8A-4147-A177-3AD203B41FA5}">
                      <a16:colId xmlns:a16="http://schemas.microsoft.com/office/drawing/2014/main" val="4250246430"/>
                    </a:ext>
                  </a:extLst>
                </a:gridCol>
                <a:gridCol w="1191193">
                  <a:extLst>
                    <a:ext uri="{9D8B030D-6E8A-4147-A177-3AD203B41FA5}">
                      <a16:colId xmlns:a16="http://schemas.microsoft.com/office/drawing/2014/main" val="1397876285"/>
                    </a:ext>
                  </a:extLst>
                </a:gridCol>
                <a:gridCol w="969642">
                  <a:extLst>
                    <a:ext uri="{9D8B030D-6E8A-4147-A177-3AD203B41FA5}">
                      <a16:colId xmlns:a16="http://schemas.microsoft.com/office/drawing/2014/main" val="690888425"/>
                    </a:ext>
                  </a:extLst>
                </a:gridCol>
                <a:gridCol w="1604896">
                  <a:extLst>
                    <a:ext uri="{9D8B030D-6E8A-4147-A177-3AD203B41FA5}">
                      <a16:colId xmlns:a16="http://schemas.microsoft.com/office/drawing/2014/main" val="34944187"/>
                    </a:ext>
                  </a:extLst>
                </a:gridCol>
                <a:gridCol w="969642">
                  <a:extLst>
                    <a:ext uri="{9D8B030D-6E8A-4147-A177-3AD203B41FA5}">
                      <a16:colId xmlns:a16="http://schemas.microsoft.com/office/drawing/2014/main" val="434260701"/>
                    </a:ext>
                  </a:extLst>
                </a:gridCol>
                <a:gridCol w="1062606">
                  <a:extLst>
                    <a:ext uri="{9D8B030D-6E8A-4147-A177-3AD203B41FA5}">
                      <a16:colId xmlns:a16="http://schemas.microsoft.com/office/drawing/2014/main" val="535732698"/>
                    </a:ext>
                  </a:extLst>
                </a:gridCol>
                <a:gridCol w="969642">
                  <a:extLst>
                    <a:ext uri="{9D8B030D-6E8A-4147-A177-3AD203B41FA5}">
                      <a16:colId xmlns:a16="http://schemas.microsoft.com/office/drawing/2014/main" val="2055166699"/>
                    </a:ext>
                  </a:extLst>
                </a:gridCol>
              </a:tblGrid>
              <a:tr h="16602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</a:t>
                      </a:r>
                    </a:p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Delegates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</a:t>
                      </a:r>
                    </a:p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Delegates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</a:t>
                      </a:r>
                    </a:p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Delegates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</a:t>
                      </a:r>
                    </a:p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Delegates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Country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</a:t>
                      </a:r>
                    </a:p>
                    <a:p>
                      <a:pPr algn="ctr" fontAlgn="b"/>
                      <a:r>
                        <a:rPr lang="en-IN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Delegates</a:t>
                      </a:r>
                      <a:endParaRPr lang="en-IN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40521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344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Sweden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Chile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Switzerland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Finland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770028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Japan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98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Sri Lanka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Greece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UAE</a:t>
                      </a: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Ghana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988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United States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48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Taiwan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Iran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Egypt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Iceland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57112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China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Korea</a:t>
                      </a: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Portugal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Ethiopia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Israel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309313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United Kingdom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Nigeria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Spain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Hungary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Jamaica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69195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Germany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South Africa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Vietnam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Kenya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Lithuania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13829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France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27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Bangladesh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Croatia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New Zealand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Malta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29997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Australia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Colombia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Hong Kong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Qatar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Mauritius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145062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Italy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Indonesia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Malaysia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Russia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Palestine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949080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Brazil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Austria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Mexico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Singapore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Peru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030604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Netherlands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Denmark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Philippines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Afghanistan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Romania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69138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Belgium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Norway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>
                          <a:solidFill>
                            <a:schemeClr val="bg1"/>
                          </a:solidFill>
                          <a:effectLst/>
                        </a:rPr>
                        <a:t>Poland</a:t>
                      </a:r>
                      <a:endParaRPr lang="en-IN" sz="20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Albania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Serbia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231676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Canada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Thailand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Slovenia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Czech Republic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Turkey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IN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59" marR="3459" marT="3459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323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36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757651BF-77F2-4629-A75F-661716333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78455"/>
              </p:ext>
            </p:extLst>
          </p:nvPr>
        </p:nvGraphicFramePr>
        <p:xfrm>
          <a:off x="2086119" y="716777"/>
          <a:ext cx="7711245" cy="5090160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6356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Technical Session Statistics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Keynote Lecture Sessions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5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Number of Oral Sessions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</a:t>
                      </a:r>
                      <a:r>
                        <a:rPr lang="en-IN" sz="2400" dirty="0"/>
                        <a:t>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Number of Poster</a:t>
                      </a:r>
                      <a:r>
                        <a:rPr lang="en-IN" sz="2400" baseline="0" dirty="0"/>
                        <a:t> Sessions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dirty="0"/>
                        <a:t>Number of Special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4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078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 Number of Sessions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219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87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/>
                        <a:t>Maximum Number of Parallel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IN" sz="2400" b="1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02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Number of Keynote Lectures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13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4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Papers Presented in Oral Sessions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618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Papers Presented in Poster Sessions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en-IN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03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Papers Presented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753</a:t>
                      </a:r>
                      <a:endParaRPr lang="en-I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10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99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1EA5A35-A87B-43AD-B61C-40DE6EE48B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57660"/>
              </p:ext>
            </p:extLst>
          </p:nvPr>
        </p:nvGraphicFramePr>
        <p:xfrm>
          <a:off x="2086119" y="1190306"/>
          <a:ext cx="7711245" cy="2804160"/>
        </p:xfrm>
        <a:graphic>
          <a:graphicData uri="http://schemas.openxmlformats.org/drawingml/2006/table">
            <a:tbl>
              <a:tblPr firstRow="1" bandRow="1" bandCol="1">
                <a:tableStyleId>{5A111915-BE36-4E01-A7E5-04B1672EAD32}</a:tableStyleId>
              </a:tblPr>
              <a:tblGrid>
                <a:gridCol w="6356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Bursary Awards and Registration Fee Waivers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Number of Bursary Awards Announced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14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5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Number of Applicants for Bursary Awards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  <a:r>
                        <a:rPr lang="en-IN" sz="2400" dirty="0"/>
                        <a:t>umber of applicants awarded Bursaries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10*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Number of Applicants for 50% Fee Waiver</a:t>
                      </a:r>
                      <a:endParaRPr lang="en-IN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81</a:t>
                      </a:r>
                      <a:endParaRPr lang="en-IN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87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N</a:t>
                      </a:r>
                      <a:r>
                        <a:rPr lang="en-IN" sz="2400" b="0" dirty="0"/>
                        <a:t>umber of Applicants Granted 50% Fee Waiver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/>
                        <a:t>65</a:t>
                      </a:r>
                      <a:endParaRPr lang="en-IN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50276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EECA99-90E0-4A3E-AB2D-2594BC41120C}"/>
              </a:ext>
            </a:extLst>
          </p:cNvPr>
          <p:cNvSpPr txBox="1"/>
          <p:nvPr/>
        </p:nvSpPr>
        <p:spPr>
          <a:xfrm>
            <a:off x="2086118" y="4052276"/>
            <a:ext cx="771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*out of these, 6 were from lower-middle and low-income countries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8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Widescreen</PresentationFormat>
  <Paragraphs>202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WCTR 2019 Registration and Session Statistics</vt:lpstr>
      <vt:lpstr>PowerPoint Presentation</vt:lpstr>
      <vt:lpstr>Number of Registrations Country-wise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WCTR 2019 Programme Committee Proceedings</dc:title>
  <dc:creator>Sowjanya Dhulipala</dc:creator>
  <cp:lastModifiedBy>Jennie Stones</cp:lastModifiedBy>
  <cp:revision>49</cp:revision>
  <dcterms:created xsi:type="dcterms:W3CDTF">2019-12-11T14:55:03Z</dcterms:created>
  <dcterms:modified xsi:type="dcterms:W3CDTF">2019-12-19T14:34:33Z</dcterms:modified>
</cp:coreProperties>
</file>