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3" r:id="rId2"/>
    <p:sldId id="256" r:id="rId3"/>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D45DB"/>
    <a:srgbClr val="FFFFFF"/>
    <a:srgbClr val="9094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3129" autoAdjust="0"/>
  </p:normalViewPr>
  <p:slideViewPr>
    <p:cSldViewPr>
      <p:cViewPr varScale="1">
        <p:scale>
          <a:sx n="110" d="100"/>
          <a:sy n="110" d="100"/>
        </p:scale>
        <p:origin x="1416" y="17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D4BA2F32-F1A9-4AEE-9E8F-B3892419D43C}" type="datetimeFigureOut">
              <a:rPr kumimoji="1" lang="ja-JP" altLang="en-US" smtClean="0"/>
              <a:pPr/>
              <a:t>2018/4/22</a:t>
            </a:fld>
            <a:endParaRPr kumimoji="1" lang="ja-JP" altLang="en-US"/>
          </a:p>
        </p:txBody>
      </p:sp>
      <p:sp>
        <p:nvSpPr>
          <p:cNvPr id="4" name="スライド イメージ プレースホルダー 3"/>
          <p:cNvSpPr>
            <a:spLocks noGrp="1" noRot="1" noChangeAspect="1"/>
          </p:cNvSpPr>
          <p:nvPr>
            <p:ph type="sldImg" idx="2"/>
          </p:nvPr>
        </p:nvSpPr>
        <p:spPr>
          <a:xfrm>
            <a:off x="1054100" y="1279525"/>
            <a:ext cx="4991100"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AAC82595-A83F-48A7-88BC-8A574622F6F8}" type="slidenum">
              <a:rPr kumimoji="1" lang="ja-JP" altLang="en-US" smtClean="0"/>
              <a:pPr/>
              <a:t>‹#›</a:t>
            </a:fld>
            <a:endParaRPr kumimoji="1" lang="ja-JP" altLang="en-US"/>
          </a:p>
        </p:txBody>
      </p:sp>
    </p:spTree>
    <p:extLst>
      <p:ext uri="{BB962C8B-B14F-4D97-AF65-F5344CB8AC3E}">
        <p14:creationId xmlns:p14="http://schemas.microsoft.com/office/powerpoint/2010/main" val="19823948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AC82595-A83F-48A7-88BC-8A574622F6F8}" type="slidenum">
              <a:rPr kumimoji="1" lang="ja-JP" altLang="en-US" smtClean="0"/>
              <a:pPr/>
              <a:t>1</a:t>
            </a:fld>
            <a:endParaRPr kumimoji="1" lang="ja-JP" altLang="en-US"/>
          </a:p>
        </p:txBody>
      </p:sp>
    </p:spTree>
    <p:extLst>
      <p:ext uri="{BB962C8B-B14F-4D97-AF65-F5344CB8AC3E}">
        <p14:creationId xmlns:p14="http://schemas.microsoft.com/office/powerpoint/2010/main" val="732508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2018/4/22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2018/4/22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2018/4/22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2018/4/22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2018/4/22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2018/4/22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2018/4/22</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hyperlink" Target="http://www.wctrs-society.com/" TargetMode="External"/><Relationship Id="rId10" Type="http://schemas.openxmlformats.org/officeDocument/2006/relationships/image" Target="../media/image6.jpeg"/><Relationship Id="rId4" Type="http://schemas.openxmlformats.org/officeDocument/2006/relationships/hyperlink" Target="mailto:wctrs@leeds.ac.uk" TargetMode="External"/><Relationship Id="rId9"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3278795" y="-1014"/>
            <a:ext cx="3291260" cy="6858000"/>
          </a:xfrm>
          <a:prstGeom prst="rect">
            <a:avLst/>
          </a:prstGeom>
          <a:gradFill flip="none" rotWithShape="1">
            <a:gsLst>
              <a:gs pos="0">
                <a:srgbClr val="3D45DB"/>
              </a:gs>
              <a:gs pos="50000">
                <a:schemeClr val="accent1">
                  <a:tint val="44500"/>
                  <a:satMod val="160000"/>
                </a:schemeClr>
              </a:gs>
              <a:gs pos="100000">
                <a:schemeClr val="bg1"/>
              </a:gs>
            </a:gsLst>
            <a:lin ang="16200000" scaled="1"/>
            <a:tileRect/>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sv-SE" altLang="ja-JP"/>
          </a:p>
        </p:txBody>
      </p:sp>
      <p:sp>
        <p:nvSpPr>
          <p:cNvPr id="9" name="正方形/長方形 8"/>
          <p:cNvSpPr/>
          <p:nvPr/>
        </p:nvSpPr>
        <p:spPr>
          <a:xfrm>
            <a:off x="6620353" y="-1014"/>
            <a:ext cx="3291260" cy="6858000"/>
          </a:xfrm>
          <a:prstGeom prst="rect">
            <a:avLst/>
          </a:prstGeom>
          <a:gradFill flip="none" rotWithShape="1">
            <a:gsLst>
              <a:gs pos="0">
                <a:srgbClr val="3D45DB"/>
              </a:gs>
              <a:gs pos="50000">
                <a:schemeClr val="accent1">
                  <a:tint val="44500"/>
                  <a:satMod val="160000"/>
                </a:schemeClr>
              </a:gs>
              <a:gs pos="100000">
                <a:schemeClr val="bg1"/>
              </a:gs>
            </a:gsLst>
            <a:lin ang="16200000" scaled="1"/>
            <a:tileRect/>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sv-SE" altLang="ja-JP"/>
          </a:p>
        </p:txBody>
      </p:sp>
      <p:sp>
        <p:nvSpPr>
          <p:cNvPr id="2" name="正方形/長方形 1"/>
          <p:cNvSpPr/>
          <p:nvPr/>
        </p:nvSpPr>
        <p:spPr>
          <a:xfrm>
            <a:off x="-25490" y="-1014"/>
            <a:ext cx="3301200" cy="6858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sv-SE" altLang="ja-JP"/>
          </a:p>
        </p:txBody>
      </p:sp>
      <p:sp>
        <p:nvSpPr>
          <p:cNvPr id="5" name="テキスト ボックス 4"/>
          <p:cNvSpPr txBox="1"/>
          <p:nvPr/>
        </p:nvSpPr>
        <p:spPr>
          <a:xfrm>
            <a:off x="8053663" y="44624"/>
            <a:ext cx="1394268" cy="1169551"/>
          </a:xfrm>
          <a:prstGeom prst="rect">
            <a:avLst/>
          </a:prstGeom>
          <a:noFill/>
        </p:spPr>
        <p:txBody>
          <a:bodyPr wrap="none" rtlCol="0">
            <a:spAutoFit/>
          </a:bodyPr>
          <a:lstStyle/>
          <a:p>
            <a:r>
              <a:rPr lang="sv-SE" altLang="ja-JP" sz="1400">
                <a:solidFill>
                  <a:srgbClr val="3D45DB"/>
                </a:solidFill>
                <a:latin typeface="Elephant" panose="02020904090505020303" pitchFamily="18" charset="0"/>
              </a:rPr>
              <a:t>W</a:t>
            </a:r>
            <a:r>
              <a:rPr lang="sv-SE" altLang="ja-JP" sz="1400">
                <a:latin typeface="Elephant" panose="02020904090505020303" pitchFamily="18" charset="0"/>
              </a:rPr>
              <a:t>orld </a:t>
            </a:r>
          </a:p>
          <a:p>
            <a:r>
              <a:rPr lang="sv-SE" altLang="ja-JP" sz="1400">
                <a:solidFill>
                  <a:srgbClr val="3D45DB"/>
                </a:solidFill>
                <a:latin typeface="Elephant" panose="02020904090505020303" pitchFamily="18" charset="0"/>
              </a:rPr>
              <a:t>C</a:t>
            </a:r>
            <a:r>
              <a:rPr lang="sv-SE" altLang="ja-JP" sz="1400">
                <a:latin typeface="Elephant" panose="02020904090505020303" pitchFamily="18" charset="0"/>
              </a:rPr>
              <a:t>onference on </a:t>
            </a:r>
          </a:p>
          <a:p>
            <a:r>
              <a:rPr lang="sv-SE" altLang="ja-JP" sz="1400">
                <a:solidFill>
                  <a:srgbClr val="3D45DB"/>
                </a:solidFill>
                <a:latin typeface="Elephant" panose="02020904090505020303" pitchFamily="18" charset="0"/>
              </a:rPr>
              <a:t>T</a:t>
            </a:r>
            <a:r>
              <a:rPr lang="sv-SE" altLang="ja-JP" sz="1400">
                <a:latin typeface="Elephant" panose="02020904090505020303" pitchFamily="18" charset="0"/>
              </a:rPr>
              <a:t>ransport</a:t>
            </a:r>
          </a:p>
          <a:p>
            <a:r>
              <a:rPr lang="sv-SE" altLang="ja-JP" sz="1400">
                <a:solidFill>
                  <a:srgbClr val="3D45DB"/>
                </a:solidFill>
                <a:latin typeface="Elephant" panose="02020904090505020303" pitchFamily="18" charset="0"/>
              </a:rPr>
              <a:t>R</a:t>
            </a:r>
            <a:r>
              <a:rPr lang="sv-SE" altLang="ja-JP" sz="1400">
                <a:latin typeface="Elephant" panose="02020904090505020303" pitchFamily="18" charset="0"/>
              </a:rPr>
              <a:t>esearch</a:t>
            </a:r>
          </a:p>
          <a:p>
            <a:r>
              <a:rPr lang="sv-SE" altLang="ja-JP" sz="1400">
                <a:solidFill>
                  <a:srgbClr val="3D45DB"/>
                </a:solidFill>
                <a:latin typeface="Elephant" panose="02020904090505020303" pitchFamily="18" charset="0"/>
              </a:rPr>
              <a:t>S</a:t>
            </a:r>
            <a:r>
              <a:rPr lang="sv-SE" altLang="ja-JP" sz="1400">
                <a:latin typeface="Elephant" panose="02020904090505020303" pitchFamily="18" charset="0"/>
              </a:rPr>
              <a:t>ociety</a:t>
            </a:r>
            <a:endParaRPr kumimoji="1" lang="sv-SE" altLang="ja-JP" sz="1400">
              <a:latin typeface="Elephant" panose="02020904090505020303" pitchFamily="18" charset="0"/>
            </a:endParaRPr>
          </a:p>
        </p:txBody>
      </p:sp>
      <p:pic>
        <p:nvPicPr>
          <p:cNvPr id="6" name="Picture 2" descr="http://wctrs.ish-lyon.cnrs.fr/images/wctrs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73543" y="173408"/>
            <a:ext cx="792088" cy="807320"/>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テキスト ボックス 9"/>
          <p:cNvSpPr txBox="1"/>
          <p:nvPr/>
        </p:nvSpPr>
        <p:spPr>
          <a:xfrm>
            <a:off x="7234291" y="620688"/>
            <a:ext cx="2063385" cy="1323439"/>
          </a:xfrm>
          <a:prstGeom prst="rect">
            <a:avLst/>
          </a:prstGeom>
          <a:noFill/>
        </p:spPr>
        <p:txBody>
          <a:bodyPr wrap="none" rtlCol="0">
            <a:spAutoFit/>
          </a:bodyPr>
          <a:lstStyle/>
          <a:p>
            <a:pPr algn="ctr"/>
            <a:endParaRPr kumimoji="1" lang="sv-SE" altLang="ja-JP" sz="4000" b="1">
              <a:solidFill>
                <a:srgbClr val="3D45DB"/>
              </a:solidFill>
              <a:effectLst>
                <a:outerShdw blurRad="38100" dist="38100" dir="2700000" algn="tl">
                  <a:srgbClr val="000000">
                    <a:alpha val="43137"/>
                  </a:srgbClr>
                </a:outerShdw>
              </a:effectLst>
              <a:latin typeface="Arial" panose="020B0604020202020204" pitchFamily="34" charset="0"/>
              <a:ea typeface="ARゴシック体S" panose="020B0A09000000000000" pitchFamily="49" charset="-128"/>
              <a:cs typeface="Arial" panose="020B0604020202020204" pitchFamily="34" charset="0"/>
            </a:endParaRPr>
          </a:p>
          <a:p>
            <a:pPr algn="ctr"/>
            <a:r>
              <a:rPr kumimoji="1" lang="sv-SE" altLang="ja-JP" sz="4000" b="1">
                <a:solidFill>
                  <a:srgbClr val="3D45DB"/>
                </a:solidFill>
                <a:effectLst>
                  <a:outerShdw blurRad="38100" dist="38100" dir="2700000" algn="tl">
                    <a:srgbClr val="000000">
                      <a:alpha val="43137"/>
                    </a:srgbClr>
                  </a:outerShdw>
                </a:effectLst>
                <a:latin typeface="Arial" panose="020B0604020202020204" pitchFamily="34" charset="0"/>
                <a:ea typeface="ARゴシック体S" panose="020B0A09000000000000" pitchFamily="49" charset="-128"/>
                <a:cs typeface="Arial" panose="020B0604020202020204" pitchFamily="34" charset="0"/>
              </a:rPr>
              <a:t>WCTRS</a:t>
            </a:r>
          </a:p>
        </p:txBody>
      </p:sp>
      <p:sp>
        <p:nvSpPr>
          <p:cNvPr id="11" name="テキスト ボックス 10"/>
          <p:cNvSpPr txBox="1"/>
          <p:nvPr/>
        </p:nvSpPr>
        <p:spPr>
          <a:xfrm>
            <a:off x="6826438" y="1988840"/>
            <a:ext cx="2879090" cy="2123658"/>
          </a:xfrm>
          <a:prstGeom prst="rect">
            <a:avLst/>
          </a:prstGeom>
          <a:solidFill>
            <a:srgbClr val="FFFFFF"/>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sv-SE" altLang="ja-JP" sz="1100" dirty="0">
                <a:latin typeface="Arial" panose="020B0604020202020204" pitchFamily="34" charset="0"/>
                <a:cs typeface="Arial" panose="020B0604020202020204" pitchFamily="34" charset="0"/>
              </a:rPr>
              <a:t>WCTRS tillhandahåller ett forum för utbyte av idéer mellan transportforskare, myndighetsrepresentanter, beslutsfattare, och utbildare från hela världen, från ett perspektiv som är multi-modalt, multi-disciplinärt och multi-sektoriellt. Rollen för forumet inkluderar att stödja utvecklingsländer. WCTRS har blivit ett primärt forum för internationellt utbyte: WCTR-konferenserna är platsen där ledande personer inom transportvärlden träffas och lär från varandra. </a:t>
            </a:r>
          </a:p>
        </p:txBody>
      </p:sp>
      <p:sp>
        <p:nvSpPr>
          <p:cNvPr id="17" name="テキスト ボックス 16"/>
          <p:cNvSpPr txBox="1"/>
          <p:nvPr/>
        </p:nvSpPr>
        <p:spPr>
          <a:xfrm>
            <a:off x="3368824" y="116632"/>
            <a:ext cx="1798589" cy="33855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sv-SE" altLang="ja-JP" sz="1600"/>
              <a:t>WCTR konferenser:</a:t>
            </a:r>
          </a:p>
        </p:txBody>
      </p:sp>
      <p:sp>
        <p:nvSpPr>
          <p:cNvPr id="18" name="テキスト ボックス 17"/>
          <p:cNvSpPr txBox="1"/>
          <p:nvPr/>
        </p:nvSpPr>
        <p:spPr>
          <a:xfrm>
            <a:off x="3483389" y="404664"/>
            <a:ext cx="2792752" cy="318292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pPr>
              <a:lnSpc>
                <a:spcPts val="1000"/>
              </a:lnSpc>
              <a:spcBef>
                <a:spcPts val="300"/>
              </a:spcBef>
            </a:pPr>
            <a:r>
              <a:rPr lang="sv-SE" altLang="ja-JP" sz="1050" dirty="0">
                <a:latin typeface="Arial" panose="020B0604020202020204" pitchFamily="34" charset="0"/>
                <a:cs typeface="Arial" panose="020B0604020202020204" pitchFamily="34" charset="0"/>
              </a:rPr>
              <a:t>1973: Pre-WCTR in </a:t>
            </a:r>
            <a:r>
              <a:rPr lang="sv-SE" altLang="ja-JP" sz="1050" dirty="0" err="1">
                <a:latin typeface="Arial" panose="020B0604020202020204" pitchFamily="34" charset="0"/>
                <a:cs typeface="Arial" panose="020B0604020202020204" pitchFamily="34" charset="0"/>
              </a:rPr>
              <a:t>Bruges</a:t>
            </a:r>
            <a:r>
              <a:rPr lang="sv-SE" altLang="ja-JP" sz="1050" dirty="0">
                <a:latin typeface="Arial" panose="020B0604020202020204" pitchFamily="34" charset="0"/>
                <a:cs typeface="Arial" panose="020B0604020202020204" pitchFamily="34" charset="0"/>
              </a:rPr>
              <a:t>, </a:t>
            </a:r>
            <a:r>
              <a:rPr lang="sv-SE" altLang="ja-JP" sz="1050" dirty="0" err="1">
                <a:latin typeface="Arial" panose="020B0604020202020204" pitchFamily="34" charset="0"/>
                <a:cs typeface="Arial" panose="020B0604020202020204" pitchFamily="34" charset="0"/>
              </a:rPr>
              <a:t>Belgium</a:t>
            </a:r>
            <a:endParaRPr lang="sv-SE" altLang="ja-JP" sz="1050" dirty="0">
              <a:latin typeface="Arial" panose="020B0604020202020204" pitchFamily="34" charset="0"/>
              <a:cs typeface="Arial" panose="020B0604020202020204" pitchFamily="34" charset="0"/>
            </a:endParaRPr>
          </a:p>
          <a:p>
            <a:pPr>
              <a:lnSpc>
                <a:spcPts val="1000"/>
              </a:lnSpc>
              <a:spcBef>
                <a:spcPts val="300"/>
              </a:spcBef>
            </a:pPr>
            <a:r>
              <a:rPr lang="sv-SE" altLang="ja-JP" sz="1050" dirty="0">
                <a:latin typeface="Arial" panose="020B0604020202020204" pitchFamily="34" charset="0"/>
                <a:cs typeface="Arial" panose="020B0604020202020204" pitchFamily="34" charset="0"/>
              </a:rPr>
              <a:t>1977: 1st WCTR in Rotterdam, </a:t>
            </a:r>
            <a:r>
              <a:rPr lang="sv-SE" altLang="ja-JP" sz="1050" dirty="0" err="1">
                <a:latin typeface="Arial" panose="020B0604020202020204" pitchFamily="34" charset="0"/>
                <a:cs typeface="Arial" panose="020B0604020202020204" pitchFamily="34" charset="0"/>
              </a:rPr>
              <a:t>Netherlands</a:t>
            </a:r>
            <a:endParaRPr lang="sv-SE" altLang="ja-JP" sz="1050" dirty="0">
              <a:latin typeface="Arial" panose="020B0604020202020204" pitchFamily="34" charset="0"/>
              <a:cs typeface="Arial" panose="020B0604020202020204" pitchFamily="34" charset="0"/>
            </a:endParaRPr>
          </a:p>
          <a:p>
            <a:pPr>
              <a:lnSpc>
                <a:spcPts val="1000"/>
              </a:lnSpc>
              <a:spcBef>
                <a:spcPts val="300"/>
              </a:spcBef>
            </a:pPr>
            <a:r>
              <a:rPr lang="sv-SE" altLang="ja-JP" sz="1050" dirty="0">
                <a:latin typeface="Arial" panose="020B0604020202020204" pitchFamily="34" charset="0"/>
                <a:cs typeface="Arial" panose="020B0604020202020204" pitchFamily="34" charset="0"/>
              </a:rPr>
              <a:t>1980: 2nd WCTR in London, UK</a:t>
            </a:r>
          </a:p>
          <a:p>
            <a:pPr>
              <a:lnSpc>
                <a:spcPts val="1000"/>
              </a:lnSpc>
              <a:spcBef>
                <a:spcPts val="300"/>
              </a:spcBef>
            </a:pPr>
            <a:r>
              <a:rPr lang="sv-SE" altLang="ja-JP" sz="1050" dirty="0">
                <a:latin typeface="Arial" panose="020B0604020202020204" pitchFamily="34" charset="0"/>
                <a:cs typeface="Arial" panose="020B0604020202020204" pitchFamily="34" charset="0"/>
              </a:rPr>
              <a:t>1983: 3rd WCTR in Hamburg, </a:t>
            </a:r>
            <a:r>
              <a:rPr lang="sv-SE" altLang="ja-JP" sz="1050" dirty="0" err="1">
                <a:latin typeface="Arial" panose="020B0604020202020204" pitchFamily="34" charset="0"/>
                <a:cs typeface="Arial" panose="020B0604020202020204" pitchFamily="34" charset="0"/>
              </a:rPr>
              <a:t>Germany</a:t>
            </a:r>
            <a:endParaRPr lang="sv-SE" altLang="ja-JP" sz="1050" dirty="0">
              <a:latin typeface="Arial" panose="020B0604020202020204" pitchFamily="34" charset="0"/>
              <a:cs typeface="Arial" panose="020B0604020202020204" pitchFamily="34" charset="0"/>
            </a:endParaRPr>
          </a:p>
          <a:p>
            <a:pPr>
              <a:lnSpc>
                <a:spcPts val="1000"/>
              </a:lnSpc>
              <a:spcBef>
                <a:spcPts val="300"/>
              </a:spcBef>
            </a:pPr>
            <a:r>
              <a:rPr lang="sv-SE" altLang="ja-JP" sz="1050" dirty="0">
                <a:latin typeface="Arial" panose="020B0604020202020204" pitchFamily="34" charset="0"/>
                <a:cs typeface="Arial" panose="020B0604020202020204" pitchFamily="34" charset="0"/>
              </a:rPr>
              <a:t>1986: 4th WCTR in Vancouver, Canada</a:t>
            </a:r>
          </a:p>
          <a:p>
            <a:pPr>
              <a:lnSpc>
                <a:spcPts val="1000"/>
              </a:lnSpc>
              <a:spcBef>
                <a:spcPts val="300"/>
              </a:spcBef>
            </a:pPr>
            <a:r>
              <a:rPr lang="sv-SE" altLang="ja-JP" sz="1050" dirty="0">
                <a:latin typeface="Arial" panose="020B0604020202020204" pitchFamily="34" charset="0"/>
                <a:cs typeface="Arial" panose="020B0604020202020204" pitchFamily="34" charset="0"/>
              </a:rPr>
              <a:t>1989: 5th WCTR in Yokohama, Japan</a:t>
            </a:r>
          </a:p>
          <a:p>
            <a:pPr>
              <a:lnSpc>
                <a:spcPts val="1000"/>
              </a:lnSpc>
              <a:spcBef>
                <a:spcPts val="300"/>
              </a:spcBef>
            </a:pPr>
            <a:r>
              <a:rPr lang="sv-SE" altLang="ja-JP" sz="1050" dirty="0">
                <a:latin typeface="Arial" panose="020B0604020202020204" pitchFamily="34" charset="0"/>
                <a:cs typeface="Arial" panose="020B0604020202020204" pitchFamily="34" charset="0"/>
              </a:rPr>
              <a:t>1992: 6th WCTR in Lyon, </a:t>
            </a:r>
            <a:r>
              <a:rPr lang="sv-SE" altLang="ja-JP" sz="1050" dirty="0" err="1">
                <a:latin typeface="Arial" panose="020B0604020202020204" pitchFamily="34" charset="0"/>
                <a:cs typeface="Arial" panose="020B0604020202020204" pitchFamily="34" charset="0"/>
              </a:rPr>
              <a:t>France</a:t>
            </a:r>
            <a:endParaRPr lang="sv-SE" altLang="ja-JP" sz="1050" dirty="0">
              <a:latin typeface="Arial" panose="020B0604020202020204" pitchFamily="34" charset="0"/>
              <a:cs typeface="Arial" panose="020B0604020202020204" pitchFamily="34" charset="0"/>
            </a:endParaRPr>
          </a:p>
          <a:p>
            <a:pPr>
              <a:lnSpc>
                <a:spcPts val="1000"/>
              </a:lnSpc>
              <a:spcBef>
                <a:spcPts val="300"/>
              </a:spcBef>
            </a:pPr>
            <a:r>
              <a:rPr lang="sv-SE" altLang="ja-JP" sz="1050" dirty="0">
                <a:latin typeface="Arial" panose="020B0604020202020204" pitchFamily="34" charset="0"/>
                <a:cs typeface="Arial" panose="020B0604020202020204" pitchFamily="34" charset="0"/>
              </a:rPr>
              <a:t>1995: 7th WCTR in Sydney, Australia</a:t>
            </a:r>
          </a:p>
          <a:p>
            <a:pPr>
              <a:lnSpc>
                <a:spcPts val="1000"/>
              </a:lnSpc>
              <a:spcBef>
                <a:spcPts val="300"/>
              </a:spcBef>
            </a:pPr>
            <a:r>
              <a:rPr lang="sv-SE" altLang="ja-JP" sz="1050" dirty="0">
                <a:latin typeface="Arial" panose="020B0604020202020204" pitchFamily="34" charset="0"/>
                <a:cs typeface="Arial" panose="020B0604020202020204" pitchFamily="34" charset="0"/>
              </a:rPr>
              <a:t>1998: 8th WCTR in </a:t>
            </a:r>
            <a:r>
              <a:rPr lang="sv-SE" altLang="ja-JP" sz="1050" dirty="0" err="1">
                <a:latin typeface="Arial" panose="020B0604020202020204" pitchFamily="34" charset="0"/>
                <a:cs typeface="Arial" panose="020B0604020202020204" pitchFamily="34" charset="0"/>
              </a:rPr>
              <a:t>Antwerp</a:t>
            </a:r>
            <a:r>
              <a:rPr lang="sv-SE" altLang="ja-JP" sz="1050" dirty="0">
                <a:latin typeface="Arial" panose="020B0604020202020204" pitchFamily="34" charset="0"/>
                <a:cs typeface="Arial" panose="020B0604020202020204" pitchFamily="34" charset="0"/>
              </a:rPr>
              <a:t>, </a:t>
            </a:r>
            <a:r>
              <a:rPr lang="sv-SE" altLang="ja-JP" sz="1050" dirty="0" err="1">
                <a:latin typeface="Arial" panose="020B0604020202020204" pitchFamily="34" charset="0"/>
                <a:cs typeface="Arial" panose="020B0604020202020204" pitchFamily="34" charset="0"/>
              </a:rPr>
              <a:t>Belgium</a:t>
            </a:r>
            <a:endParaRPr lang="sv-SE" altLang="ja-JP" sz="1050" dirty="0">
              <a:latin typeface="Arial" panose="020B0604020202020204" pitchFamily="34" charset="0"/>
              <a:cs typeface="Arial" panose="020B0604020202020204" pitchFamily="34" charset="0"/>
            </a:endParaRPr>
          </a:p>
          <a:p>
            <a:pPr>
              <a:lnSpc>
                <a:spcPts val="1000"/>
              </a:lnSpc>
              <a:spcBef>
                <a:spcPts val="300"/>
              </a:spcBef>
            </a:pPr>
            <a:r>
              <a:rPr lang="sv-SE" altLang="ja-JP" sz="1050" dirty="0">
                <a:latin typeface="Arial" panose="020B0604020202020204" pitchFamily="34" charset="0"/>
                <a:cs typeface="Arial" panose="020B0604020202020204" pitchFamily="34" charset="0"/>
              </a:rPr>
              <a:t>2001: 9th WCTR in Seoul, Korea</a:t>
            </a:r>
          </a:p>
          <a:p>
            <a:pPr>
              <a:lnSpc>
                <a:spcPts val="1000"/>
              </a:lnSpc>
              <a:spcBef>
                <a:spcPts val="300"/>
              </a:spcBef>
            </a:pPr>
            <a:r>
              <a:rPr lang="sv-SE" altLang="ja-JP" sz="1050" dirty="0">
                <a:latin typeface="Arial" panose="020B0604020202020204" pitchFamily="34" charset="0"/>
                <a:cs typeface="Arial" panose="020B0604020202020204" pitchFamily="34" charset="0"/>
              </a:rPr>
              <a:t>2004: 10th WCTR in Istanbul, </a:t>
            </a:r>
            <a:r>
              <a:rPr lang="sv-SE" altLang="ja-JP" sz="1050" dirty="0" err="1">
                <a:latin typeface="Arial" panose="020B0604020202020204" pitchFamily="34" charset="0"/>
                <a:cs typeface="Arial" panose="020B0604020202020204" pitchFamily="34" charset="0"/>
              </a:rPr>
              <a:t>Turkey</a:t>
            </a:r>
            <a:endParaRPr lang="sv-SE" altLang="ja-JP" sz="1050" dirty="0">
              <a:latin typeface="Arial" panose="020B0604020202020204" pitchFamily="34" charset="0"/>
              <a:cs typeface="Arial" panose="020B0604020202020204" pitchFamily="34" charset="0"/>
            </a:endParaRPr>
          </a:p>
          <a:p>
            <a:pPr>
              <a:lnSpc>
                <a:spcPts val="1000"/>
              </a:lnSpc>
              <a:spcBef>
                <a:spcPts val="300"/>
              </a:spcBef>
            </a:pPr>
            <a:r>
              <a:rPr lang="sv-SE" altLang="ja-JP" sz="1050" dirty="0">
                <a:latin typeface="Arial" panose="020B0604020202020204" pitchFamily="34" charset="0"/>
                <a:cs typeface="Arial" panose="020B0604020202020204" pitchFamily="34" charset="0"/>
              </a:rPr>
              <a:t>2007: 11th WCTR in Berkeley, USA</a:t>
            </a:r>
          </a:p>
          <a:p>
            <a:pPr>
              <a:lnSpc>
                <a:spcPts val="1000"/>
              </a:lnSpc>
              <a:spcBef>
                <a:spcPts val="300"/>
              </a:spcBef>
            </a:pPr>
            <a:r>
              <a:rPr lang="sv-SE" altLang="ja-JP" sz="1050" dirty="0">
                <a:latin typeface="Arial" panose="020B0604020202020204" pitchFamily="34" charset="0"/>
                <a:cs typeface="Arial" panose="020B0604020202020204" pitchFamily="34" charset="0"/>
              </a:rPr>
              <a:t>2010: 12th WCTR in </a:t>
            </a:r>
            <a:r>
              <a:rPr lang="sv-SE" altLang="ja-JP" sz="1050" dirty="0" err="1">
                <a:latin typeface="Arial" panose="020B0604020202020204" pitchFamily="34" charset="0"/>
                <a:cs typeface="Arial" panose="020B0604020202020204" pitchFamily="34" charset="0"/>
              </a:rPr>
              <a:t>Lisbon</a:t>
            </a:r>
            <a:r>
              <a:rPr lang="sv-SE" altLang="ja-JP" sz="1050" dirty="0">
                <a:latin typeface="Arial" panose="020B0604020202020204" pitchFamily="34" charset="0"/>
                <a:cs typeface="Arial" panose="020B0604020202020204" pitchFamily="34" charset="0"/>
              </a:rPr>
              <a:t>, Portugal</a:t>
            </a:r>
          </a:p>
          <a:p>
            <a:pPr>
              <a:lnSpc>
                <a:spcPts val="1000"/>
              </a:lnSpc>
              <a:spcBef>
                <a:spcPts val="300"/>
              </a:spcBef>
            </a:pPr>
            <a:r>
              <a:rPr lang="sv-SE" altLang="ja-JP" sz="1050" dirty="0">
                <a:latin typeface="Arial" panose="020B0604020202020204" pitchFamily="34" charset="0"/>
                <a:cs typeface="Arial" panose="020B0604020202020204" pitchFamily="34" charset="0"/>
              </a:rPr>
              <a:t>2013: 13th WCTR in Rio de Janeiro, Brazil</a:t>
            </a:r>
          </a:p>
          <a:p>
            <a:pPr>
              <a:lnSpc>
                <a:spcPts val="1000"/>
              </a:lnSpc>
              <a:spcBef>
                <a:spcPts val="300"/>
              </a:spcBef>
            </a:pPr>
            <a:r>
              <a:rPr lang="sv-SE" altLang="ja-JP" sz="1050" dirty="0">
                <a:latin typeface="Arial" panose="020B0604020202020204" pitchFamily="34" charset="0"/>
                <a:cs typeface="Arial" panose="020B0604020202020204" pitchFamily="34" charset="0"/>
              </a:rPr>
              <a:t>2016: 14th WCTR in Shanghai, China</a:t>
            </a:r>
          </a:p>
          <a:p>
            <a:pPr>
              <a:lnSpc>
                <a:spcPts val="1000"/>
              </a:lnSpc>
              <a:spcBef>
                <a:spcPts val="300"/>
              </a:spcBef>
            </a:pPr>
            <a:r>
              <a:rPr lang="en-US" altLang="ja-JP" sz="1050" b="1" dirty="0">
                <a:solidFill>
                  <a:srgbClr val="3D45DB"/>
                </a:solidFill>
                <a:latin typeface="Arial" panose="020B0604020202020204" pitchFamily="34" charset="0"/>
                <a:cs typeface="Arial" panose="020B0604020202020204" pitchFamily="34" charset="0"/>
              </a:rPr>
              <a:t>2019: 15th WCTR in Mumbai, India</a:t>
            </a:r>
            <a:endParaRPr lang="en-US" altLang="ja-JP" sz="1050" dirty="0">
              <a:latin typeface="Arial" panose="020B0604020202020204" pitchFamily="34" charset="0"/>
              <a:cs typeface="Arial" panose="020B0604020202020204" pitchFamily="34" charset="0"/>
            </a:endParaRPr>
          </a:p>
          <a:p>
            <a:pPr>
              <a:lnSpc>
                <a:spcPts val="1000"/>
              </a:lnSpc>
              <a:spcBef>
                <a:spcPts val="300"/>
              </a:spcBef>
            </a:pPr>
            <a:r>
              <a:rPr lang="en-US" altLang="ja-JP" sz="1050" b="1" dirty="0">
                <a:solidFill>
                  <a:srgbClr val="3D45DB"/>
                </a:solidFill>
                <a:latin typeface="Arial" panose="020B0604020202020204" pitchFamily="34" charset="0"/>
                <a:cs typeface="Arial" panose="020B0604020202020204" pitchFamily="34" charset="0"/>
              </a:rPr>
              <a:t>	</a:t>
            </a:r>
            <a:r>
              <a:rPr lang="ja-JP" altLang="en-US" sz="1050" b="1" dirty="0">
                <a:solidFill>
                  <a:srgbClr val="3D45DB"/>
                </a:solidFill>
                <a:latin typeface="Arial" panose="020B0604020202020204" pitchFamily="34" charset="0"/>
                <a:cs typeface="Arial" panose="020B0604020202020204" pitchFamily="34" charset="0"/>
              </a:rPr>
              <a:t>　　　      　     </a:t>
            </a:r>
            <a:r>
              <a:rPr lang="en-US" altLang="ja-JP" sz="1050" b="1" dirty="0">
                <a:solidFill>
                  <a:srgbClr val="3D45DB"/>
                </a:solidFill>
                <a:latin typeface="Arial" panose="020B0604020202020204" pitchFamily="34" charset="0"/>
                <a:cs typeface="Arial" panose="020B0604020202020204" pitchFamily="34" charset="0"/>
              </a:rPr>
              <a:t>(26-31 May)</a:t>
            </a:r>
          </a:p>
          <a:p>
            <a:pPr>
              <a:lnSpc>
                <a:spcPts val="1000"/>
              </a:lnSpc>
              <a:spcBef>
                <a:spcPts val="300"/>
              </a:spcBef>
            </a:pPr>
            <a:br>
              <a:rPr lang="sv-SE" altLang="ja-JP" sz="1050" b="1" dirty="0">
                <a:solidFill>
                  <a:srgbClr val="3D45DB"/>
                </a:solidFill>
                <a:latin typeface="Arial" panose="020B0604020202020204" pitchFamily="34" charset="0"/>
                <a:cs typeface="Arial" panose="020B0604020202020204" pitchFamily="34" charset="0"/>
              </a:rPr>
            </a:br>
            <a:r>
              <a:rPr lang="sv-SE" altLang="ja-JP" sz="1050" b="1" dirty="0">
                <a:solidFill>
                  <a:srgbClr val="3D45DB"/>
                </a:solidFill>
                <a:latin typeface="Arial" panose="020B0604020202020204" pitchFamily="34" charset="0"/>
                <a:cs typeface="Arial" panose="020B0604020202020204" pitchFamily="34" charset="0"/>
              </a:rPr>
              <a:t>	</a:t>
            </a:r>
            <a:r>
              <a:rPr lang="ja-JP" altLang="sv-SE" sz="1050" b="1" dirty="0">
                <a:solidFill>
                  <a:srgbClr val="3D45DB"/>
                </a:solidFill>
                <a:latin typeface="Arial" panose="020B0604020202020204" pitchFamily="34" charset="0"/>
                <a:cs typeface="Arial" panose="020B0604020202020204" pitchFamily="34" charset="0"/>
              </a:rPr>
              <a:t>　　　                　</a:t>
            </a:r>
            <a:r>
              <a:rPr lang="sv-SE" altLang="ja-JP" sz="1050" b="1" dirty="0">
                <a:solidFill>
                  <a:srgbClr val="3D45DB"/>
                </a:solidFill>
                <a:latin typeface="Arial" panose="020B0604020202020204" pitchFamily="34" charset="0"/>
                <a:cs typeface="Arial" panose="020B0604020202020204" pitchFamily="34" charset="0"/>
              </a:rPr>
              <a:t>(</a:t>
            </a:r>
            <a:r>
              <a:rPr lang="sv-SE" altLang="ja-JP" sz="1050" b="1" dirty="0" err="1">
                <a:solidFill>
                  <a:srgbClr val="3D45DB"/>
                </a:solidFill>
                <a:latin typeface="Arial" panose="020B0604020202020204" pitchFamily="34" charset="0"/>
                <a:cs typeface="Arial" panose="020B0604020202020204" pitchFamily="34" charset="0"/>
              </a:rPr>
              <a:t>July</a:t>
            </a:r>
            <a:r>
              <a:rPr lang="sv-SE" altLang="ja-JP" sz="1050" b="1" dirty="0">
                <a:solidFill>
                  <a:srgbClr val="3D45DB"/>
                </a:solidFill>
                <a:latin typeface="Arial" panose="020B0604020202020204" pitchFamily="34" charset="0"/>
                <a:cs typeface="Arial" panose="020B0604020202020204" pitchFamily="34" charset="0"/>
              </a:rPr>
              <a:t> 10-15</a:t>
            </a:r>
          </a:p>
        </p:txBody>
      </p:sp>
      <p:sp>
        <p:nvSpPr>
          <p:cNvPr id="19" name="テキスト ボックス 18"/>
          <p:cNvSpPr txBox="1"/>
          <p:nvPr/>
        </p:nvSpPr>
        <p:spPr>
          <a:xfrm>
            <a:off x="3379244" y="4779729"/>
            <a:ext cx="3085924" cy="1169551"/>
          </a:xfrm>
          <a:prstGeom prst="rect">
            <a:avLst/>
          </a:prstGeom>
          <a:solidFill>
            <a:srgbClr val="FFFFFF"/>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ja-JP" sz="1400" dirty="0">
                <a:latin typeface="Arial" charset="0"/>
                <a:ea typeface="Arial" charset="0"/>
                <a:cs typeface="Arial" charset="0"/>
              </a:rPr>
              <a:t>WCTRS</a:t>
            </a:r>
            <a:r>
              <a:rPr lang="ja-JP" altLang="en-US" sz="1400" dirty="0">
                <a:latin typeface="Arial" charset="0"/>
                <a:ea typeface="Arial" charset="0"/>
                <a:cs typeface="Arial" charset="0"/>
              </a:rPr>
              <a:t> </a:t>
            </a:r>
            <a:r>
              <a:rPr lang="en-US" altLang="ja-JP" sz="1400" dirty="0">
                <a:latin typeface="Arial" charset="0"/>
                <a:ea typeface="Arial" charset="0"/>
                <a:cs typeface="Arial" charset="0"/>
              </a:rPr>
              <a:t>Secretariat</a:t>
            </a:r>
          </a:p>
          <a:p>
            <a:r>
              <a:rPr lang="en-US" altLang="ja-JP" sz="1050" dirty="0">
                <a:latin typeface="Arial" panose="020B0604020202020204" pitchFamily="34" charset="0"/>
                <a:cs typeface="Arial" panose="020B0604020202020204" pitchFamily="34" charset="0"/>
              </a:rPr>
              <a:t>Institute for Transport Studies</a:t>
            </a:r>
          </a:p>
          <a:p>
            <a:r>
              <a:rPr lang="en-US" altLang="ja-JP" sz="1050" dirty="0">
                <a:latin typeface="Arial" panose="020B0604020202020204" pitchFamily="34" charset="0"/>
                <a:cs typeface="Arial" panose="020B0604020202020204" pitchFamily="34" charset="0"/>
              </a:rPr>
              <a:t>The University of Leeds</a:t>
            </a:r>
          </a:p>
          <a:p>
            <a:r>
              <a:rPr lang="en-US" altLang="ja-JP" sz="1050" dirty="0">
                <a:latin typeface="Arial" panose="020B0604020202020204" pitchFamily="34" charset="0"/>
                <a:cs typeface="Arial" panose="020B0604020202020204" pitchFamily="34" charset="0"/>
              </a:rPr>
              <a:t>Leeds LS2 9JT – England</a:t>
            </a:r>
          </a:p>
          <a:p>
            <a:r>
              <a:rPr lang="en-US" altLang="ja-JP" sz="1050" dirty="0">
                <a:latin typeface="Arial" panose="020B0604020202020204" pitchFamily="34" charset="0"/>
                <a:cs typeface="Arial" panose="020B0604020202020204" pitchFamily="34" charset="0"/>
              </a:rPr>
              <a:t>Email: </a:t>
            </a:r>
            <a:r>
              <a:rPr lang="en-US" altLang="ja-JP" sz="1050" dirty="0">
                <a:latin typeface="Arial" panose="020B0604020202020204" pitchFamily="34" charset="0"/>
                <a:cs typeface="Arial" panose="020B0604020202020204" pitchFamily="34" charset="0"/>
                <a:hlinkClick r:id="rId4"/>
              </a:rPr>
              <a:t>wctrs@leeds.ac.uk</a:t>
            </a:r>
            <a:endParaRPr lang="en-US" altLang="ja-JP" sz="1050" dirty="0">
              <a:latin typeface="Arial" panose="020B0604020202020204" pitchFamily="34" charset="0"/>
              <a:cs typeface="Arial" panose="020B0604020202020204" pitchFamily="34" charset="0"/>
            </a:endParaRPr>
          </a:p>
          <a:p>
            <a:r>
              <a:rPr lang="en-US" altLang="ja-JP" sz="1050" dirty="0">
                <a:latin typeface="Arial" panose="020B0604020202020204" pitchFamily="34" charset="0"/>
                <a:cs typeface="Arial" panose="020B0604020202020204" pitchFamily="34" charset="0"/>
              </a:rPr>
              <a:t>Website: </a:t>
            </a:r>
            <a:r>
              <a:rPr lang="en-US" altLang="ja-JP" sz="1050" dirty="0">
                <a:latin typeface="Arial" panose="020B0604020202020204" pitchFamily="34" charset="0"/>
                <a:cs typeface="Arial" panose="020B0604020202020204" pitchFamily="34" charset="0"/>
                <a:hlinkClick r:id="rId5"/>
              </a:rPr>
              <a:t>http://www.wctrs-society.com</a:t>
            </a:r>
            <a:r>
              <a:rPr lang="en-US" altLang="ja-JP" sz="1400" dirty="0">
                <a:latin typeface="Arial" panose="020B0604020202020204" pitchFamily="34" charset="0"/>
                <a:cs typeface="Arial" panose="020B0604020202020204" pitchFamily="34" charset="0"/>
                <a:hlinkClick r:id="rId5"/>
              </a:rPr>
              <a:t>/</a:t>
            </a:r>
            <a:endParaRPr lang="en-GB" sz="1400" dirty="0"/>
          </a:p>
        </p:txBody>
      </p:sp>
      <p:sp>
        <p:nvSpPr>
          <p:cNvPr id="21" name="テキスト ボックス 20"/>
          <p:cNvSpPr txBox="1"/>
          <p:nvPr/>
        </p:nvSpPr>
        <p:spPr>
          <a:xfrm>
            <a:off x="18063" y="116632"/>
            <a:ext cx="3196107" cy="33855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lang="sv-SE" altLang="ja-JP" sz="1600" dirty="0">
                <a:latin typeface="Arial" panose="020B0604020202020204" pitchFamily="34" charset="0"/>
                <a:ea typeface="AR丸ゴシック体M" panose="020F0609000000000000" pitchFamily="49" charset="-128"/>
                <a:cs typeface="Arial" panose="020B0604020202020204" pitchFamily="34" charset="0"/>
              </a:rPr>
              <a:t>Ett meddelande från </a:t>
            </a:r>
            <a:r>
              <a:rPr kumimoji="1" lang="sv-SE" altLang="ja-JP" sz="1600" dirty="0">
                <a:latin typeface="Arial" panose="020B0604020202020204" pitchFamily="34" charset="0"/>
                <a:ea typeface="AR丸ゴシック体M" panose="020F0609000000000000" pitchFamily="49" charset="-128"/>
                <a:cs typeface="Arial" panose="020B0604020202020204" pitchFamily="34" charset="0"/>
              </a:rPr>
              <a:t>ordföranden</a:t>
            </a:r>
          </a:p>
        </p:txBody>
      </p:sp>
      <p:sp>
        <p:nvSpPr>
          <p:cNvPr id="22" name="テキスト ボックス 21"/>
          <p:cNvSpPr txBox="1"/>
          <p:nvPr/>
        </p:nvSpPr>
        <p:spPr>
          <a:xfrm>
            <a:off x="128464" y="2276872"/>
            <a:ext cx="3081466" cy="398570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altLang="ja-JP" sz="1100" dirty="0">
                <a:solidFill>
                  <a:schemeClr val="tx1"/>
                </a:solidFill>
                <a:latin typeface="Arial" panose="020B0604020202020204" pitchFamily="34" charset="0"/>
                <a:cs typeface="Arial" panose="020B0604020202020204" pitchFamily="34" charset="0"/>
              </a:rPr>
              <a:t>Forumet är registrerat under Schweizisk lag som internationellt och icke vinstdrivande. Det inkluderar eminenta akademiker inom alla transportslag, alla aspekter från ingenjörsvetenskap och ekonomi till policy-frågor samt från praktik till teori. Dessutom alla regioner från industri och utvecklingsländer. Denna diversitet, med kooperativ överbryggning mellan människor av olika karaktär, är den mest betydelsefulla tillgången för WCTRS, vilken inte kan återfinnas någon annanstans i världen.</a:t>
            </a:r>
            <a:endParaRPr lang="sv-SE" altLang="ja-JP" sz="1100" dirty="0">
              <a:latin typeface="Arial" panose="020B0604020202020204" pitchFamily="34" charset="0"/>
              <a:ea typeface="AR丸ゴシック体M" panose="020F0609000000000000" pitchFamily="49" charset="-128"/>
              <a:cs typeface="Arial" panose="020B0604020202020204" pitchFamily="34" charset="0"/>
            </a:endParaRPr>
          </a:p>
          <a:p>
            <a:endParaRPr lang="sv-SE" altLang="ja-JP" sz="1100" dirty="0">
              <a:latin typeface="Arial" panose="020B0604020202020204" pitchFamily="34" charset="0"/>
              <a:ea typeface="AR丸ゴシック体M" panose="020F0609000000000000" pitchFamily="49" charset="-128"/>
              <a:cs typeface="Arial" panose="020B0604020202020204" pitchFamily="34" charset="0"/>
            </a:endParaRPr>
          </a:p>
          <a:p>
            <a:r>
              <a:rPr lang="sv-SE" altLang="ja-JP" sz="1100" dirty="0">
                <a:solidFill>
                  <a:schemeClr val="tx1"/>
                </a:solidFill>
                <a:latin typeface="Arial" panose="020B0604020202020204" pitchFamily="34" charset="0"/>
                <a:cs typeface="Arial" panose="020B0604020202020204" pitchFamily="34" charset="0"/>
              </a:rPr>
              <a:t>  WCTRS har som målsättning att utnyttja de diversifierade mänskliga resurser som finns representerade av medlemmarna i forumet av detta intensivt utvecklande område, med nya forskningsfronter och kapacitetsbyggande emellan unga forskare.</a:t>
            </a:r>
            <a:endParaRPr lang="sv-SE" altLang="ja-JP" sz="1100" dirty="0">
              <a:latin typeface="Arial" panose="020B0604020202020204" pitchFamily="34" charset="0"/>
              <a:ea typeface="AR丸ゴシック体M" panose="020F0609000000000000" pitchFamily="49" charset="-128"/>
              <a:cs typeface="Arial" panose="020B0604020202020204" pitchFamily="34" charset="0"/>
            </a:endParaRPr>
          </a:p>
          <a:p>
            <a:endParaRPr lang="sv-SE" altLang="ja-JP" sz="1100" dirty="0">
              <a:latin typeface="Arial" panose="020B0604020202020204" pitchFamily="34" charset="0"/>
              <a:ea typeface="AR丸ゴシック体M" panose="020F0609000000000000" pitchFamily="49" charset="-128"/>
              <a:cs typeface="Arial" panose="020B0604020202020204" pitchFamily="34" charset="0"/>
            </a:endParaRPr>
          </a:p>
          <a:p>
            <a:pPr algn="r"/>
            <a:r>
              <a:rPr lang="sv-SE" altLang="ja-JP" sz="1100" dirty="0">
                <a:latin typeface="Arial" panose="020B0604020202020204" pitchFamily="34" charset="0"/>
                <a:ea typeface="AR丸ゴシック体M" panose="020F0609000000000000" pitchFamily="49" charset="-128"/>
                <a:cs typeface="Arial" panose="020B0604020202020204" pitchFamily="34" charset="0"/>
              </a:rPr>
              <a:t>Ordförande för WCTRS</a:t>
            </a:r>
          </a:p>
          <a:p>
            <a:pPr algn="r"/>
            <a:r>
              <a:rPr lang="sv-SE" altLang="ja-JP" sz="1100" dirty="0">
                <a:latin typeface="Arial" panose="020B0604020202020204" pitchFamily="34" charset="0"/>
                <a:ea typeface="AR丸ゴシック体M" panose="020F0609000000000000" pitchFamily="49" charset="-128"/>
                <a:cs typeface="Arial" panose="020B0604020202020204" pitchFamily="34" charset="0"/>
              </a:rPr>
              <a:t>Prof. </a:t>
            </a:r>
            <a:r>
              <a:rPr lang="sv-SE" altLang="ja-JP" sz="1100" dirty="0" err="1">
                <a:latin typeface="Arial" panose="020B0604020202020204" pitchFamily="34" charset="0"/>
                <a:ea typeface="AR丸ゴシック体M" panose="020F0609000000000000" pitchFamily="49" charset="-128"/>
                <a:cs typeface="Arial" panose="020B0604020202020204" pitchFamily="34" charset="0"/>
              </a:rPr>
              <a:t>Yoshitsugu</a:t>
            </a:r>
            <a:r>
              <a:rPr lang="sv-SE" altLang="ja-JP" sz="1100" dirty="0">
                <a:latin typeface="Arial" panose="020B0604020202020204" pitchFamily="34" charset="0"/>
                <a:ea typeface="AR丸ゴシック体M" panose="020F0609000000000000" pitchFamily="49" charset="-128"/>
                <a:cs typeface="Arial" panose="020B0604020202020204" pitchFamily="34" charset="0"/>
              </a:rPr>
              <a:t> HAYASHI</a:t>
            </a:r>
          </a:p>
          <a:p>
            <a:pPr algn="r"/>
            <a:r>
              <a:rPr lang="sv-SE" altLang="ja-JP" sz="1100" dirty="0">
                <a:latin typeface="Arial" panose="020B0604020202020204" pitchFamily="34" charset="0"/>
                <a:ea typeface="AR丸ゴシック体M" panose="020F0609000000000000" pitchFamily="49" charset="-128"/>
                <a:cs typeface="Arial" panose="020B0604020202020204" pitchFamily="34" charset="0"/>
              </a:rPr>
              <a:t> </a:t>
            </a:r>
            <a:r>
              <a:rPr lang="sv-SE" altLang="ja-JP" sz="1000" dirty="0">
                <a:latin typeface="Arial" panose="020B0604020202020204" pitchFamily="34" charset="0"/>
                <a:ea typeface="AR丸ゴシック体M" panose="020F0609000000000000" pitchFamily="49" charset="-128"/>
                <a:cs typeface="Arial" panose="020B0604020202020204" pitchFamily="34" charset="0"/>
              </a:rPr>
              <a:t>(Nagoya University, Japan)</a:t>
            </a:r>
          </a:p>
        </p:txBody>
      </p:sp>
      <p:sp>
        <p:nvSpPr>
          <p:cNvPr id="26" name="テキスト ボックス 25"/>
          <p:cNvSpPr txBox="1"/>
          <p:nvPr/>
        </p:nvSpPr>
        <p:spPr>
          <a:xfrm>
            <a:off x="1290531" y="758314"/>
            <a:ext cx="1857330" cy="144655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altLang="ja-JP" sz="1100" dirty="0">
                <a:latin typeface="Arial" panose="020B0604020202020204" pitchFamily="34" charset="0"/>
                <a:ea typeface="AR丸ゴシック体M" panose="020F0609000000000000" pitchFamily="49" charset="-128"/>
                <a:cs typeface="Arial" panose="020B0604020202020204" pitchFamily="34" charset="0"/>
              </a:rPr>
              <a:t>WCTRS (World Conference on Transport Research </a:t>
            </a:r>
            <a:r>
              <a:rPr lang="sv-SE" altLang="ja-JP" sz="1100" dirty="0" err="1">
                <a:latin typeface="Arial" panose="020B0604020202020204" pitchFamily="34" charset="0"/>
                <a:ea typeface="AR丸ゴシック体M" panose="020F0609000000000000" pitchFamily="49" charset="-128"/>
                <a:cs typeface="Arial" panose="020B0604020202020204" pitchFamily="34" charset="0"/>
              </a:rPr>
              <a:t>Society</a:t>
            </a:r>
            <a:r>
              <a:rPr lang="sv-SE" altLang="ja-JP" sz="1100" dirty="0">
                <a:latin typeface="Arial" panose="020B0604020202020204" pitchFamily="34" charset="0"/>
                <a:ea typeface="AR丸ゴシック体M" panose="020F0609000000000000" pitchFamily="49" charset="-128"/>
                <a:cs typeface="Arial" panose="020B0604020202020204" pitchFamily="34" charset="0"/>
              </a:rPr>
              <a:t>) </a:t>
            </a:r>
            <a:r>
              <a:rPr lang="sv-SE" altLang="ja-JP" sz="1100" dirty="0">
                <a:solidFill>
                  <a:schemeClr val="tx1"/>
                </a:solidFill>
                <a:latin typeface="Arial" panose="020B0604020202020204" pitchFamily="34" charset="0"/>
                <a:cs typeface="Arial" panose="020B0604020202020204" pitchFamily="34" charset="0"/>
              </a:rPr>
              <a:t>startades i Rotterdam 1977 som ett överbryggande forum för transportforskare och praktiker.</a:t>
            </a:r>
            <a:endParaRPr kumimoji="1" lang="sv-SE" altLang="ja-JP" sz="1100" dirty="0">
              <a:latin typeface="Arial" panose="020B0604020202020204" pitchFamily="34" charset="0"/>
              <a:ea typeface="AR丸ゴシック体M" panose="020F0609000000000000" pitchFamily="49" charset="-128"/>
              <a:cs typeface="Arial" panose="020B0604020202020204" pitchFamily="34" charset="0"/>
            </a:endParaRPr>
          </a:p>
        </p:txBody>
      </p:sp>
      <p:grpSp>
        <p:nvGrpSpPr>
          <p:cNvPr id="7" name="グループ化 6"/>
          <p:cNvGrpSpPr/>
          <p:nvPr/>
        </p:nvGrpSpPr>
        <p:grpSpPr>
          <a:xfrm>
            <a:off x="7042962" y="4581128"/>
            <a:ext cx="2446042" cy="1651624"/>
            <a:chOff x="6969224" y="4873721"/>
            <a:chExt cx="2446042" cy="1651624"/>
          </a:xfrm>
        </p:grpSpPr>
        <p:pic>
          <p:nvPicPr>
            <p:cNvPr id="13" name="Picture 2" descr="https://scontent-b.xx.fbcdn.net/hphotos-xpa1/v/t1.0-9/1173837_517139565036189_1489548223_n.jpg?oh=3e04fbb3ecd66a63eb9aefad8408efdd&amp;oe=544E0E6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69224" y="4873721"/>
              <a:ext cx="1188720" cy="787527"/>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2" descr="https://fbcdn-sphotos-f-a.akamaihd.net/hphotos-ak-xpf1/t1.0-9/1236276_517139248369554_1006105847_n.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26546" y="4873721"/>
              <a:ext cx="1188720" cy="787527"/>
            </a:xfrm>
            <a:prstGeom prst="rect">
              <a:avLst/>
            </a:prstGeom>
            <a:noFill/>
            <a:extLst>
              <a:ext uri="{909E8E84-426E-40dd-AFC4-6F175D3DCCD1}">
                <a14:hiddenFill xmlns:a14="http://schemas.microsoft.com/office/drawing/2010/main" xmlns="">
                  <a:solidFill>
                    <a:srgbClr val="FFFFFF"/>
                  </a:solidFill>
                </a14:hiddenFill>
              </a:ext>
            </a:extLst>
          </p:spPr>
        </p:pic>
        <p:pic>
          <p:nvPicPr>
            <p:cNvPr id="23" name="Picture 2" descr="https://fbcdn-sphotos-h-a.akamaihd.net/hphotos-ak-frc3/t1.0-9/1011649_517136485036497_852321571_n.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969224" y="5737817"/>
              <a:ext cx="1188721" cy="787527"/>
            </a:xfrm>
            <a:prstGeom prst="rect">
              <a:avLst/>
            </a:prstGeom>
            <a:noFill/>
            <a:extLst>
              <a:ext uri="{909E8E84-426E-40dd-AFC4-6F175D3DCCD1}">
                <a14:hiddenFill xmlns:a14="http://schemas.microsoft.com/office/drawing/2010/main" xmlns="">
                  <a:solidFill>
                    <a:srgbClr val="FFFFFF"/>
                  </a:solidFill>
                </a14:hiddenFill>
              </a:ext>
            </a:extLst>
          </p:spPr>
        </p:pic>
        <p:pic>
          <p:nvPicPr>
            <p:cNvPr id="24" name="Picture 2" descr="https://lh4.googleusercontent.com/-Q2AhPp8D_8E/U-jN91aWEvI/AAAAAAAAAGE/FOmjUeZGgJw/w973-h730-no/DSC03238.JPG"/>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2709" b="13927"/>
            <a:stretch/>
          </p:blipFill>
          <p:spPr bwMode="auto">
            <a:xfrm>
              <a:off x="8228776" y="5737817"/>
              <a:ext cx="1186490" cy="787528"/>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17410" name="Picture 2" descr="http://wctrs.ish-lyon.cnrs.fr/images/stories/wctrs_images/yoshi_sphoto.jpg"/>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7774" t="9058" r="5607" b="9827"/>
          <a:stretch/>
        </p:blipFill>
        <p:spPr bwMode="auto">
          <a:xfrm>
            <a:off x="-15552" y="570160"/>
            <a:ext cx="1383030" cy="1647736"/>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27" name="テキスト ボックス 26"/>
          <p:cNvSpPr txBox="1"/>
          <p:nvPr/>
        </p:nvSpPr>
        <p:spPr>
          <a:xfrm>
            <a:off x="7172126" y="6381328"/>
            <a:ext cx="2187715" cy="369332"/>
          </a:xfrm>
          <a:prstGeom prst="rect">
            <a:avLst/>
          </a:prstGeom>
          <a:noFill/>
        </p:spPr>
        <p:txBody>
          <a:bodyPr wrap="none" rtlCol="0">
            <a:spAutoFit/>
          </a:bodyPr>
          <a:lstStyle/>
          <a:p>
            <a:pPr algn="ctr"/>
            <a:r>
              <a:rPr lang="sv-SE" altLang="ja-JP" b="1">
                <a:solidFill>
                  <a:schemeClr val="bg1"/>
                </a:solidFill>
                <a:latin typeface="Arial Black" panose="020B0A04020102020204" pitchFamily="34" charset="0"/>
              </a:rPr>
              <a:t>www. wctrs.org</a:t>
            </a:r>
            <a:endParaRPr kumimoji="1" lang="sv-SE" altLang="ja-JP" b="1">
              <a:solidFill>
                <a:schemeClr val="bg1"/>
              </a:solidFill>
              <a:latin typeface="Arial Black" panose="020B0A04020102020204" pitchFamily="34" charset="0"/>
            </a:endParaRPr>
          </a:p>
        </p:txBody>
      </p:sp>
      <p:sp>
        <p:nvSpPr>
          <p:cNvPr id="29" name="テキスト ボックス 28"/>
          <p:cNvSpPr txBox="1"/>
          <p:nvPr/>
        </p:nvSpPr>
        <p:spPr>
          <a:xfrm>
            <a:off x="3379244" y="3303855"/>
            <a:ext cx="3085924" cy="1277273"/>
          </a:xfrm>
          <a:prstGeom prst="rect">
            <a:avLst/>
          </a:prstGeom>
          <a:solidFill>
            <a:srgbClr val="FFFFFF"/>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altLang="ja-JP" sz="1400" dirty="0">
                <a:latin typeface="Arial" panose="020B0604020202020204" pitchFamily="34" charset="0"/>
                <a:cs typeface="Arial" panose="020B0604020202020204" pitchFamily="34" charset="0"/>
              </a:rPr>
              <a:t>Styrelsemedlemmar</a:t>
            </a:r>
          </a:p>
          <a:p>
            <a:r>
              <a:rPr lang="sv-SE" altLang="ja-JP" sz="1050" dirty="0">
                <a:latin typeface="Arial" panose="020B0604020202020204" pitchFamily="34" charset="0"/>
                <a:cs typeface="Arial" panose="020B0604020202020204" pitchFamily="34" charset="0"/>
              </a:rPr>
              <a:t>Ordförande: </a:t>
            </a:r>
            <a:r>
              <a:rPr lang="sv-SE" altLang="ja-JP" sz="1050" dirty="0" err="1">
                <a:latin typeface="Arial" panose="020B0604020202020204" pitchFamily="34" charset="0"/>
                <a:cs typeface="Arial" panose="020B0604020202020204" pitchFamily="34" charset="0"/>
              </a:rPr>
              <a:t>Yoshi</a:t>
            </a:r>
            <a:r>
              <a:rPr lang="sv-SE" altLang="ja-JP" sz="1050" dirty="0">
                <a:latin typeface="Arial" panose="020B0604020202020204" pitchFamily="34" charset="0"/>
                <a:cs typeface="Arial" panose="020B0604020202020204" pitchFamily="34" charset="0"/>
              </a:rPr>
              <a:t> HAYASHI</a:t>
            </a:r>
          </a:p>
          <a:p>
            <a:r>
              <a:rPr lang="sv-SE" altLang="ja-JP" sz="1050" dirty="0">
                <a:latin typeface="Arial" panose="020B0604020202020204" pitchFamily="34" charset="0"/>
                <a:cs typeface="Arial" panose="020B0604020202020204" pitchFamily="34" charset="0"/>
              </a:rPr>
              <a:t>Ordf. Vetenskaplig </a:t>
            </a:r>
            <a:r>
              <a:rPr lang="sv-SE" altLang="ja-JP" sz="1050" dirty="0" err="1">
                <a:latin typeface="Arial" panose="020B0604020202020204" pitchFamily="34" charset="0"/>
                <a:cs typeface="Arial" panose="020B0604020202020204" pitchFamily="34" charset="0"/>
              </a:rPr>
              <a:t>kommittée</a:t>
            </a:r>
            <a:r>
              <a:rPr lang="sv-SE" altLang="ja-JP" sz="1050" dirty="0">
                <a:latin typeface="Arial" panose="020B0604020202020204" pitchFamily="34" charset="0"/>
                <a:cs typeface="Arial" panose="020B0604020202020204" pitchFamily="34" charset="0"/>
              </a:rPr>
              <a:t>: Manfred BOLTZE</a:t>
            </a:r>
          </a:p>
          <a:p>
            <a:r>
              <a:rPr lang="sv-SE" altLang="ja-JP" sz="1050" dirty="0">
                <a:latin typeface="Arial" panose="020B0604020202020204" pitchFamily="34" charset="0"/>
                <a:cs typeface="Arial" panose="020B0604020202020204" pitchFamily="34" charset="0"/>
              </a:rPr>
              <a:t>Generalsekreterare: Yves CROZET</a:t>
            </a:r>
          </a:p>
          <a:p>
            <a:r>
              <a:rPr lang="sv-SE" altLang="ja-JP" sz="1050" dirty="0">
                <a:latin typeface="Arial" panose="020B0604020202020204" pitchFamily="34" charset="0"/>
                <a:cs typeface="Arial" panose="020B0604020202020204" pitchFamily="34" charset="0"/>
              </a:rPr>
              <a:t>Chefs editor: Roger VICKERMAN </a:t>
            </a:r>
          </a:p>
          <a:p>
            <a:r>
              <a:rPr lang="sv-SE" altLang="ja-JP" sz="1050" dirty="0">
                <a:latin typeface="Arial" panose="020B0604020202020204" pitchFamily="34" charset="0"/>
                <a:cs typeface="Arial" panose="020B0604020202020204" pitchFamily="34" charset="0"/>
              </a:rPr>
              <a:t>	och </a:t>
            </a:r>
            <a:r>
              <a:rPr lang="sv-SE" altLang="ja-JP" sz="1050" dirty="0" err="1">
                <a:latin typeface="Arial" panose="020B0604020202020204" pitchFamily="34" charset="0"/>
                <a:cs typeface="Arial" panose="020B0604020202020204" pitchFamily="34" charset="0"/>
              </a:rPr>
              <a:t>Rosário</a:t>
            </a:r>
            <a:r>
              <a:rPr lang="sv-SE" altLang="ja-JP" sz="1050" dirty="0">
                <a:latin typeface="Arial" panose="020B0604020202020204" pitchFamily="34" charset="0"/>
                <a:cs typeface="Arial" panose="020B0604020202020204" pitchFamily="34" charset="0"/>
              </a:rPr>
              <a:t> MACÀRIO</a:t>
            </a:r>
          </a:p>
          <a:p>
            <a:r>
              <a:rPr lang="sv-SE" altLang="ja-JP" sz="1050" dirty="0">
                <a:latin typeface="Arial" panose="020B0604020202020204" pitchFamily="34" charset="0"/>
                <a:cs typeface="Arial" panose="020B0604020202020204" pitchFamily="34" charset="0"/>
              </a:rPr>
              <a:t>Konferensdirektör: </a:t>
            </a:r>
            <a:r>
              <a:rPr lang="sv-SE" altLang="ja-JP" sz="1050" dirty="0" err="1">
                <a:latin typeface="Arial" panose="020B0604020202020204" pitchFamily="34" charset="0"/>
                <a:cs typeface="Arial" panose="020B0604020202020204" pitchFamily="34" charset="0"/>
              </a:rPr>
              <a:t>Haixiao</a:t>
            </a:r>
            <a:r>
              <a:rPr lang="sv-SE" altLang="ja-JP" sz="1050" dirty="0">
                <a:latin typeface="Arial" panose="020B0604020202020204" pitchFamily="34" charset="0"/>
                <a:cs typeface="Arial" panose="020B0604020202020204" pitchFamily="34" charset="0"/>
              </a:rPr>
              <a:t> PAN</a:t>
            </a:r>
          </a:p>
        </p:txBody>
      </p:sp>
    </p:spTree>
    <p:extLst>
      <p:ext uri="{BB962C8B-B14F-4D97-AF65-F5344CB8AC3E}">
        <p14:creationId xmlns:p14="http://schemas.microsoft.com/office/powerpoint/2010/main" val="2460015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角丸四角形 67"/>
          <p:cNvSpPr/>
          <p:nvPr/>
        </p:nvSpPr>
        <p:spPr>
          <a:xfrm>
            <a:off x="56456" y="2564903"/>
            <a:ext cx="2088232" cy="1844015"/>
          </a:xfrm>
          <a:prstGeom prst="roundRect">
            <a:avLst>
              <a:gd name="adj" fmla="val 11322"/>
            </a:avLst>
          </a:prstGeom>
          <a:gradFill>
            <a:gsLst>
              <a:gs pos="0">
                <a:schemeClr val="accent1">
                  <a:lumMod val="0"/>
                  <a:lumOff val="100000"/>
                </a:schemeClr>
              </a:gs>
              <a:gs pos="70000">
                <a:schemeClr val="accent1">
                  <a:tint val="44500"/>
                  <a:satMod val="160000"/>
                  <a:lumMod val="78000"/>
                  <a:lumOff val="22000"/>
                </a:schemeClr>
              </a:gs>
              <a:gs pos="100000">
                <a:schemeClr val="tx2">
                  <a:lumMod val="40000"/>
                  <a:lumOff val="60000"/>
                </a:schemeClr>
              </a:gs>
            </a:gsLst>
            <a:lin ang="5400000" scaled="0"/>
          </a:gra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sv-SE" altLang="ja-JP"/>
          </a:p>
        </p:txBody>
      </p:sp>
      <p:sp>
        <p:nvSpPr>
          <p:cNvPr id="48" name="角丸四角形 47"/>
          <p:cNvSpPr/>
          <p:nvPr/>
        </p:nvSpPr>
        <p:spPr>
          <a:xfrm>
            <a:off x="7026956" y="116632"/>
            <a:ext cx="2822587" cy="6676054"/>
          </a:xfrm>
          <a:prstGeom prst="roundRect">
            <a:avLst>
              <a:gd name="adj" fmla="val 10254"/>
            </a:avLst>
          </a:prstGeom>
          <a:gradFill>
            <a:gsLst>
              <a:gs pos="0">
                <a:schemeClr val="accent1">
                  <a:lumMod val="0"/>
                  <a:lumOff val="100000"/>
                </a:schemeClr>
              </a:gs>
              <a:gs pos="70000">
                <a:schemeClr val="accent1">
                  <a:tint val="44500"/>
                  <a:satMod val="160000"/>
                  <a:lumMod val="78000"/>
                  <a:lumOff val="22000"/>
                </a:schemeClr>
              </a:gs>
              <a:gs pos="100000">
                <a:schemeClr val="tx2">
                  <a:lumMod val="40000"/>
                  <a:lumOff val="60000"/>
                </a:schemeClr>
              </a:gs>
            </a:gsLst>
            <a:lin ang="5400000" scaled="0"/>
          </a:gra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sv-SE" altLang="ja-JP"/>
          </a:p>
        </p:txBody>
      </p:sp>
      <p:sp>
        <p:nvSpPr>
          <p:cNvPr id="49" name="角丸四角形 48"/>
          <p:cNvSpPr/>
          <p:nvPr/>
        </p:nvSpPr>
        <p:spPr>
          <a:xfrm>
            <a:off x="58032" y="4581128"/>
            <a:ext cx="2086848" cy="2093360"/>
          </a:xfrm>
          <a:prstGeom prst="roundRect">
            <a:avLst>
              <a:gd name="adj" fmla="val 13431"/>
            </a:avLst>
          </a:prstGeom>
          <a:gradFill>
            <a:gsLst>
              <a:gs pos="0">
                <a:schemeClr val="accent1">
                  <a:lumMod val="0"/>
                  <a:lumOff val="100000"/>
                </a:schemeClr>
              </a:gs>
              <a:gs pos="70000">
                <a:schemeClr val="accent1">
                  <a:tint val="44500"/>
                  <a:satMod val="160000"/>
                  <a:lumMod val="78000"/>
                  <a:lumOff val="22000"/>
                </a:schemeClr>
              </a:gs>
              <a:gs pos="100000">
                <a:schemeClr val="tx2">
                  <a:lumMod val="40000"/>
                  <a:lumOff val="60000"/>
                </a:schemeClr>
              </a:gs>
            </a:gsLst>
            <a:lin ang="5400000" scaled="0"/>
          </a:gradFill>
        </p:spPr>
        <p:style>
          <a:lnRef idx="2">
            <a:schemeClr val="accent1"/>
          </a:lnRef>
          <a:fillRef idx="1">
            <a:schemeClr val="lt1"/>
          </a:fillRef>
          <a:effectRef idx="0">
            <a:schemeClr val="accent1"/>
          </a:effectRef>
          <a:fontRef idx="minor">
            <a:schemeClr val="dk1"/>
          </a:fontRef>
        </p:style>
        <p:txBody>
          <a:bodyPr rtlCol="0" anchor="ctr"/>
          <a:lstStyle/>
          <a:p>
            <a:pPr algn="ctr"/>
            <a:r>
              <a:rPr kumimoji="1" lang="sv-SE" altLang="ja-JP"/>
              <a:t> </a:t>
            </a:r>
          </a:p>
        </p:txBody>
      </p:sp>
      <p:sp>
        <p:nvSpPr>
          <p:cNvPr id="2061" name="角丸四角形 2060"/>
          <p:cNvSpPr/>
          <p:nvPr/>
        </p:nvSpPr>
        <p:spPr>
          <a:xfrm>
            <a:off x="56456" y="116632"/>
            <a:ext cx="2088232" cy="2376264"/>
          </a:xfrm>
          <a:prstGeom prst="roundRect">
            <a:avLst>
              <a:gd name="adj" fmla="val 11322"/>
            </a:avLst>
          </a:prstGeom>
          <a:gradFill>
            <a:gsLst>
              <a:gs pos="0">
                <a:schemeClr val="accent1">
                  <a:lumMod val="0"/>
                  <a:lumOff val="100000"/>
                </a:schemeClr>
              </a:gs>
              <a:gs pos="70000">
                <a:schemeClr val="accent1">
                  <a:tint val="44500"/>
                  <a:satMod val="160000"/>
                  <a:lumMod val="78000"/>
                  <a:lumOff val="22000"/>
                </a:schemeClr>
              </a:gs>
              <a:gs pos="100000">
                <a:schemeClr val="tx2">
                  <a:lumMod val="40000"/>
                  <a:lumOff val="60000"/>
                </a:schemeClr>
              </a:gs>
            </a:gsLst>
            <a:lin ang="5400000" scaled="0"/>
          </a:gra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sv-SE" altLang="ja-JP"/>
          </a:p>
        </p:txBody>
      </p:sp>
      <p:sp>
        <p:nvSpPr>
          <p:cNvPr id="3" name="テキスト ボックス 2"/>
          <p:cNvSpPr txBox="1"/>
          <p:nvPr/>
        </p:nvSpPr>
        <p:spPr>
          <a:xfrm>
            <a:off x="7113240" y="116632"/>
            <a:ext cx="2622245"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lang="sv-SE" altLang="ja-JP" dirty="0">
                <a:latin typeface="Arial" panose="020B0604020202020204" pitchFamily="34" charset="0"/>
                <a:ea typeface="AR丸ゴシック体E" panose="020F0909000000000000" pitchFamily="49" charset="-128"/>
                <a:cs typeface="Arial" panose="020B0604020202020204" pitchFamily="34" charset="0"/>
              </a:rPr>
              <a:t>Ämnesområden &amp; </a:t>
            </a:r>
            <a:r>
              <a:rPr lang="sv-SE" altLang="ja-JP" dirty="0" err="1">
                <a:latin typeface="Arial" panose="020B0604020202020204" pitchFamily="34" charset="0"/>
                <a:ea typeface="AR丸ゴシック体E" panose="020F0909000000000000" pitchFamily="49" charset="-128"/>
                <a:cs typeface="Arial" panose="020B0604020202020204" pitchFamily="34" charset="0"/>
              </a:rPr>
              <a:t>SIGs</a:t>
            </a:r>
            <a:endParaRPr kumimoji="1" lang="sv-SE" altLang="ja-JP" dirty="0">
              <a:latin typeface="Arial" panose="020B0604020202020204" pitchFamily="34" charset="0"/>
              <a:ea typeface="AR丸ゴシック体E" panose="020F0909000000000000" pitchFamily="49" charset="-128"/>
              <a:cs typeface="Arial" panose="020B0604020202020204" pitchFamily="34" charset="0"/>
            </a:endParaRPr>
          </a:p>
        </p:txBody>
      </p:sp>
      <p:sp>
        <p:nvSpPr>
          <p:cNvPr id="5" name="テキスト ボックス 4"/>
          <p:cNvSpPr txBox="1"/>
          <p:nvPr/>
        </p:nvSpPr>
        <p:spPr>
          <a:xfrm>
            <a:off x="99568" y="4651163"/>
            <a:ext cx="851916"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sv-SE" altLang="ja-JP">
                <a:latin typeface="Arial" panose="020B0604020202020204" pitchFamily="34" charset="0"/>
                <a:ea typeface="AR丸ゴシック体E" panose="020F0909000000000000" pitchFamily="49" charset="-128"/>
                <a:cs typeface="Arial" panose="020B0604020202020204" pitchFamily="34" charset="0"/>
              </a:rPr>
              <a:t>Bidrag</a:t>
            </a:r>
          </a:p>
        </p:txBody>
      </p:sp>
      <p:sp>
        <p:nvSpPr>
          <p:cNvPr id="6" name="テキスト ボックス 5"/>
          <p:cNvSpPr txBox="1"/>
          <p:nvPr/>
        </p:nvSpPr>
        <p:spPr>
          <a:xfrm>
            <a:off x="128464" y="2574310"/>
            <a:ext cx="1146994"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sv-SE" altLang="ja-JP">
                <a:latin typeface="Arial" panose="020B0604020202020204" pitchFamily="34" charset="0"/>
                <a:ea typeface="AR丸ゴシック体E" panose="020F0909000000000000" pitchFamily="49" charset="-128"/>
                <a:cs typeface="Arial" panose="020B0604020202020204" pitchFamily="34" charset="0"/>
              </a:rPr>
              <a:t>Journaler</a:t>
            </a:r>
          </a:p>
        </p:txBody>
      </p:sp>
      <p:sp>
        <p:nvSpPr>
          <p:cNvPr id="7" name="テキスト ボックス 6"/>
          <p:cNvSpPr txBox="1"/>
          <p:nvPr/>
        </p:nvSpPr>
        <p:spPr>
          <a:xfrm>
            <a:off x="2294364" y="3895722"/>
            <a:ext cx="1056700"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sv-SE" altLang="ja-JP">
                <a:latin typeface="Arial" panose="020B0604020202020204" pitchFamily="34" charset="0"/>
                <a:ea typeface="AR丸ゴシック体E" panose="020F0909000000000000" pitchFamily="49" charset="-128"/>
                <a:cs typeface="Arial" panose="020B0604020202020204" pitchFamily="34" charset="0"/>
              </a:rPr>
              <a:t>Partners</a:t>
            </a:r>
          </a:p>
        </p:txBody>
      </p:sp>
      <p:sp>
        <p:nvSpPr>
          <p:cNvPr id="8" name="テキスト ボックス 7"/>
          <p:cNvSpPr txBox="1"/>
          <p:nvPr/>
        </p:nvSpPr>
        <p:spPr>
          <a:xfrm>
            <a:off x="2418444" y="107921"/>
            <a:ext cx="4471126" cy="707886"/>
          </a:xfrm>
          <a:prstGeom prst="rect">
            <a:avLst/>
          </a:prstGeom>
          <a:noFill/>
        </p:spPr>
        <p:txBody>
          <a:bodyPr wrap="square" rtlCol="0">
            <a:spAutoFit/>
          </a:bodyPr>
          <a:lstStyle/>
          <a:p>
            <a:pPr algn="ctr"/>
            <a:r>
              <a:rPr lang="sv-SE" altLang="ja-JP" sz="2000">
                <a:solidFill>
                  <a:srgbClr val="3D45DB"/>
                </a:solidFill>
                <a:latin typeface="Arial" panose="020B0604020202020204" pitchFamily="34" charset="0"/>
                <a:ea typeface="ARゴシック体S" panose="020B0A09000000000000" pitchFamily="49" charset="-128"/>
                <a:cs typeface="Arial" panose="020B0604020202020204" pitchFamily="34" charset="0"/>
              </a:rPr>
              <a:t>The World Conference on Transport Research Society (WCTRS)</a:t>
            </a:r>
            <a:endParaRPr kumimoji="1" lang="sv-SE" altLang="ja-JP" sz="2000">
              <a:solidFill>
                <a:srgbClr val="3D45DB"/>
              </a:solidFill>
              <a:latin typeface="Arial" panose="020B0604020202020204" pitchFamily="34" charset="0"/>
              <a:ea typeface="ARゴシック体S" panose="020B0A09000000000000" pitchFamily="49" charset="-128"/>
              <a:cs typeface="Arial" panose="020B0604020202020204" pitchFamily="34" charset="0"/>
            </a:endParaRPr>
          </a:p>
        </p:txBody>
      </p:sp>
      <p:sp>
        <p:nvSpPr>
          <p:cNvPr id="9" name="テキスト ボックス 8"/>
          <p:cNvSpPr txBox="1"/>
          <p:nvPr/>
        </p:nvSpPr>
        <p:spPr>
          <a:xfrm>
            <a:off x="2288704" y="1124744"/>
            <a:ext cx="1403186"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sv-SE" altLang="ja-JP">
                <a:latin typeface="Arial" panose="020B0604020202020204" pitchFamily="34" charset="0"/>
                <a:ea typeface="AR丸ゴシック体E" panose="020F0909000000000000" pitchFamily="49" charset="-128"/>
                <a:cs typeface="Arial" panose="020B0604020202020204" pitchFamily="34" charset="0"/>
              </a:rPr>
              <a:t>Medlemmar</a:t>
            </a:r>
          </a:p>
        </p:txBody>
      </p:sp>
      <p:sp>
        <p:nvSpPr>
          <p:cNvPr id="10" name="テキスト ボックス 9"/>
          <p:cNvSpPr txBox="1"/>
          <p:nvPr/>
        </p:nvSpPr>
        <p:spPr>
          <a:xfrm>
            <a:off x="7041232" y="404664"/>
            <a:ext cx="2808311" cy="662360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altLang="ja-JP" sz="1000" dirty="0">
                <a:latin typeface="Arial" panose="020B0604020202020204" pitchFamily="34" charset="0"/>
                <a:ea typeface="AR丸ゴシック体M" panose="020F0609000000000000" pitchFamily="49" charset="-128"/>
                <a:cs typeface="Arial" panose="020B0604020202020204" pitchFamily="34" charset="0"/>
              </a:rPr>
              <a:t>   WCTRS är organiserat inom 8 ämnesområden (</a:t>
            </a:r>
            <a:r>
              <a:rPr lang="sv-SE" altLang="ja-JP" sz="1000" dirty="0" err="1">
                <a:latin typeface="Arial" panose="020B0604020202020204" pitchFamily="34" charset="0"/>
                <a:ea typeface="AR丸ゴシック体M" panose="020F0609000000000000" pitchFamily="49" charset="-128"/>
                <a:cs typeface="Arial" panose="020B0604020202020204" pitchFamily="34" charset="0"/>
              </a:rPr>
              <a:t>Topic</a:t>
            </a:r>
            <a:r>
              <a:rPr lang="sv-SE" altLang="ja-JP" sz="1000" dirty="0">
                <a:latin typeface="Arial" panose="020B0604020202020204" pitchFamily="34" charset="0"/>
                <a:ea typeface="AR丸ゴシック体M" panose="020F0609000000000000" pitchFamily="49" charset="-128"/>
                <a:cs typeface="Arial" panose="020B0604020202020204" pitchFamily="34" charset="0"/>
              </a:rPr>
              <a:t> Areas - TA) samt för närvarande 29 Special </a:t>
            </a:r>
            <a:r>
              <a:rPr lang="sv-SE" altLang="ja-JP" sz="1000" dirty="0" err="1">
                <a:latin typeface="Arial" panose="020B0604020202020204" pitchFamily="34" charset="0"/>
                <a:ea typeface="AR丸ゴシック体M" panose="020F0609000000000000" pitchFamily="49" charset="-128"/>
                <a:cs typeface="Arial" panose="020B0604020202020204" pitchFamily="34" charset="0"/>
              </a:rPr>
              <a:t>Interest</a:t>
            </a:r>
            <a:r>
              <a:rPr lang="sv-SE" altLang="ja-JP" sz="1000" dirty="0">
                <a:latin typeface="Arial" panose="020B0604020202020204" pitchFamily="34" charset="0"/>
                <a:ea typeface="AR丸ゴシック体M" panose="020F0609000000000000" pitchFamily="49" charset="-128"/>
                <a:cs typeface="Arial" panose="020B0604020202020204" pitchFamily="34" charset="0"/>
              </a:rPr>
              <a:t> Groups (</a:t>
            </a:r>
            <a:r>
              <a:rPr lang="sv-SE" altLang="ja-JP" sz="1000" dirty="0" err="1">
                <a:latin typeface="Arial" panose="020B0604020202020204" pitchFamily="34" charset="0"/>
                <a:ea typeface="AR丸ゴシック体M" panose="020F0609000000000000" pitchFamily="49" charset="-128"/>
                <a:cs typeface="Arial" panose="020B0604020202020204" pitchFamily="34" charset="0"/>
              </a:rPr>
              <a:t>SIGs</a:t>
            </a:r>
            <a:r>
              <a:rPr lang="sv-SE" altLang="ja-JP" sz="1000" dirty="0">
                <a:latin typeface="Arial" panose="020B0604020202020204" pitchFamily="34" charset="0"/>
                <a:ea typeface="AR丸ゴシック体M" panose="020F0609000000000000" pitchFamily="49" charset="-128"/>
                <a:cs typeface="Arial" panose="020B0604020202020204" pitchFamily="34" charset="0"/>
              </a:rPr>
              <a:t>). </a:t>
            </a:r>
            <a:r>
              <a:rPr lang="sv-SE" altLang="ja-JP" sz="1000" dirty="0" err="1">
                <a:latin typeface="Arial" panose="020B0604020202020204" pitchFamily="34" charset="0"/>
                <a:ea typeface="AR丸ゴシック体M" panose="020F0609000000000000" pitchFamily="49" charset="-128"/>
                <a:cs typeface="Arial" panose="020B0604020202020204" pitchFamily="34" charset="0"/>
              </a:rPr>
              <a:t>SIGs</a:t>
            </a:r>
            <a:r>
              <a:rPr lang="sv-SE" altLang="ja-JP" sz="1000">
                <a:latin typeface="Arial" panose="020B0604020202020204" pitchFamily="34" charset="0"/>
                <a:ea typeface="AR丸ゴシック体M" panose="020F0609000000000000" pitchFamily="49" charset="-128"/>
                <a:cs typeface="Arial" panose="020B0604020202020204" pitchFamily="34" charset="0"/>
              </a:rPr>
              <a:t> organiserar </a:t>
            </a:r>
            <a:r>
              <a:rPr lang="sv-SE" altLang="ja-JP" sz="1000" dirty="0">
                <a:latin typeface="Arial" panose="020B0604020202020204" pitchFamily="34" charset="0"/>
                <a:ea typeface="AR丸ゴシック体M" panose="020F0609000000000000" pitchFamily="49" charset="-128"/>
                <a:cs typeface="Arial" panose="020B0604020202020204" pitchFamily="34" charset="0"/>
              </a:rPr>
              <a:t>inte bara sessioner inom området under WCTR, utan har även kontinuerliga möten, organiserar seminarier på olika platser i världen, editerar special </a:t>
            </a:r>
            <a:r>
              <a:rPr lang="sv-SE" altLang="ja-JP" sz="1000" dirty="0" err="1">
                <a:latin typeface="Arial" panose="020B0604020202020204" pitchFamily="34" charset="0"/>
                <a:ea typeface="AR丸ゴシック体M" panose="020F0609000000000000" pitchFamily="49" charset="-128"/>
                <a:cs typeface="Arial" panose="020B0604020202020204" pitchFamily="34" charset="0"/>
              </a:rPr>
              <a:t>issues</a:t>
            </a:r>
            <a:r>
              <a:rPr lang="sv-SE" altLang="ja-JP" sz="1000" dirty="0">
                <a:latin typeface="Arial" panose="020B0604020202020204" pitchFamily="34" charset="0"/>
                <a:ea typeface="AR丸ゴシック体M" panose="020F0609000000000000" pitchFamily="49" charset="-128"/>
                <a:cs typeface="Arial" panose="020B0604020202020204" pitchFamily="34" charset="0"/>
              </a:rPr>
              <a:t> av journaler och samarbetar med andra internationella organisationer. För mer detaljer, kontakta vårt sekretariat eller gå in på vår hemsida.</a:t>
            </a:r>
          </a:p>
          <a:p>
            <a:pPr>
              <a:lnSpc>
                <a:spcPts val="500"/>
              </a:lnSpc>
            </a:pPr>
            <a:endParaRPr lang="sv-SE" altLang="ja-JP" sz="1000" dirty="0">
              <a:latin typeface="Arial" panose="020B0604020202020204" pitchFamily="34" charset="0"/>
              <a:ea typeface="AR丸ゴシック体M" panose="020F0609000000000000" pitchFamily="49" charset="-128"/>
              <a:cs typeface="Arial" panose="020B0604020202020204" pitchFamily="34" charset="0"/>
            </a:endParaRPr>
          </a:p>
          <a:p>
            <a:pPr>
              <a:lnSpc>
                <a:spcPts val="900"/>
              </a:lnSpc>
            </a:pPr>
            <a:r>
              <a:rPr lang="sv-SE" altLang="ja-JP" sz="1000" b="1" dirty="0">
                <a:latin typeface="Arial Narrow" panose="020B0606020202030204" pitchFamily="34" charset="0"/>
                <a:ea typeface="AR丸ゴシック体M" panose="020F0609000000000000" pitchFamily="49" charset="-128"/>
                <a:cs typeface="Arial" panose="020B0604020202020204" pitchFamily="34" charset="0"/>
              </a:rPr>
              <a:t>TA A: Transport Modes: General</a:t>
            </a: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A1  Air Transport and Airports / ATRS</a:t>
            </a: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A2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Maritime</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Transport and Ports</a:t>
            </a: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A3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Rail</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Transport</a:t>
            </a:r>
          </a:p>
          <a:p>
            <a:pPr>
              <a:lnSpc>
                <a:spcPts val="900"/>
              </a:lnSpc>
            </a:pPr>
            <a:r>
              <a:rPr lang="sv-SE" altLang="ja-JP" sz="1000" b="1" dirty="0">
                <a:latin typeface="Arial Narrow" panose="020B0606020202030204" pitchFamily="34" charset="0"/>
                <a:ea typeface="AR丸ゴシック体M" panose="020F0609000000000000" pitchFamily="49" charset="-128"/>
                <a:cs typeface="Arial" panose="020B0604020202020204" pitchFamily="34" charset="0"/>
              </a:rPr>
              <a:t>TA B: </a:t>
            </a:r>
            <a:r>
              <a:rPr lang="sv-SE" altLang="ja-JP" sz="1000" b="1" dirty="0" err="1">
                <a:latin typeface="Arial Narrow" panose="020B0606020202030204" pitchFamily="34" charset="0"/>
                <a:ea typeface="AR丸ゴシック体M" panose="020F0609000000000000" pitchFamily="49" charset="-128"/>
                <a:cs typeface="Arial" panose="020B0604020202020204" pitchFamily="34" charset="0"/>
              </a:rPr>
              <a:t>Freight</a:t>
            </a:r>
            <a:r>
              <a:rPr lang="sv-SE" altLang="ja-JP" sz="1000" b="1" dirty="0">
                <a:latin typeface="Arial Narrow" panose="020B0606020202030204" pitchFamily="34" charset="0"/>
                <a:ea typeface="AR丸ゴシック体M" panose="020F0609000000000000" pitchFamily="49" charset="-128"/>
                <a:cs typeface="Arial" panose="020B0604020202020204" pitchFamily="34" charset="0"/>
              </a:rPr>
              <a:t> Transport and </a:t>
            </a:r>
            <a:r>
              <a:rPr lang="sv-SE" altLang="ja-JP" sz="1000" b="1" dirty="0" err="1">
                <a:latin typeface="Arial Narrow" panose="020B0606020202030204" pitchFamily="34" charset="0"/>
                <a:ea typeface="AR丸ゴシック体M" panose="020F0609000000000000" pitchFamily="49" charset="-128"/>
                <a:cs typeface="Arial" panose="020B0604020202020204" pitchFamily="34" charset="0"/>
              </a:rPr>
              <a:t>Logistics</a:t>
            </a:r>
            <a:endParaRPr lang="sv-SE" altLang="ja-JP" sz="1000" b="1" dirty="0">
              <a:latin typeface="Arial Narrow" panose="020B0606020202030204" pitchFamily="34" charset="0"/>
              <a:ea typeface="AR丸ゴシック体M" panose="020F0609000000000000" pitchFamily="49" charset="-128"/>
              <a:cs typeface="Arial" panose="020B0604020202020204" pitchFamily="34" charset="0"/>
            </a:endParaRP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B1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Logistics</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and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Supply</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Chain</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Management </a:t>
            </a: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B2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Freight</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Transport Operations,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Sustainability</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and ITS</a:t>
            </a: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B3  Intermodal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Freight</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Transport </a:t>
            </a: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B4  Urban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Goods</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Movement</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B5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Freight</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Transport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Modelling</a:t>
            </a:r>
            <a:endParaRPr lang="sv-SE" altLang="ja-JP" sz="900" dirty="0">
              <a:latin typeface="Arial Narrow" panose="020B0606020202030204" pitchFamily="34" charset="0"/>
              <a:ea typeface="AR丸ゴシック体M" panose="020F0609000000000000" pitchFamily="49" charset="-128"/>
              <a:cs typeface="Arial" panose="020B0604020202020204" pitchFamily="34" charset="0"/>
            </a:endParaRPr>
          </a:p>
          <a:p>
            <a:pPr marL="269875" indent="-269875">
              <a:lnSpc>
                <a:spcPts val="900"/>
              </a:lnSpc>
            </a:pPr>
            <a:r>
              <a:rPr lang="sv-SE" altLang="ja-JP" sz="1000" b="1" dirty="0">
                <a:latin typeface="Arial Narrow" panose="020B0606020202030204" pitchFamily="34" charset="0"/>
                <a:ea typeface="AR丸ゴシック体M" panose="020F0609000000000000" pitchFamily="49" charset="-128"/>
                <a:cs typeface="Arial" panose="020B0604020202020204" pitchFamily="34" charset="0"/>
              </a:rPr>
              <a:t>TA C: </a:t>
            </a:r>
            <a:r>
              <a:rPr lang="sv-SE" altLang="ja-JP" sz="1000" b="1" dirty="0" err="1">
                <a:latin typeface="Arial Narrow" panose="020B0606020202030204" pitchFamily="34" charset="0"/>
                <a:ea typeface="AR丸ゴシック体M" panose="020F0609000000000000" pitchFamily="49" charset="-128"/>
                <a:cs typeface="Arial" panose="020B0604020202020204" pitchFamily="34" charset="0"/>
              </a:rPr>
              <a:t>Traffic</a:t>
            </a:r>
            <a:r>
              <a:rPr lang="sv-SE" altLang="ja-JP" sz="1000" b="1" dirty="0">
                <a:latin typeface="Arial Narrow" panose="020B0606020202030204" pitchFamily="34" charset="0"/>
                <a:ea typeface="AR丸ゴシック体M" panose="020F0609000000000000" pitchFamily="49" charset="-128"/>
                <a:cs typeface="Arial" panose="020B0604020202020204" pitchFamily="34" charset="0"/>
              </a:rPr>
              <a:t> Management, Operations and Control  </a:t>
            </a: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C1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Traffic</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Theory</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and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Modelling</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C2  Urban Transport Operations	</a:t>
            </a: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C3  Intelligent Transport Systems </a:t>
            </a: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C4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Traffic</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Safety</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Analysis</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and Policy	</a:t>
            </a: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C5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Infrastructure</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Management	</a:t>
            </a:r>
          </a:p>
          <a:p>
            <a:pPr>
              <a:lnSpc>
                <a:spcPts val="900"/>
              </a:lnSpc>
            </a:pPr>
            <a:r>
              <a:rPr lang="sv-SE" altLang="ja-JP" sz="1000" b="1" dirty="0">
                <a:latin typeface="Arial Narrow" panose="020B0606020202030204" pitchFamily="34" charset="0"/>
                <a:ea typeface="AR丸ゴシック体M" panose="020F0609000000000000" pitchFamily="49" charset="-128"/>
                <a:cs typeface="Arial" panose="020B0604020202020204" pitchFamily="34" charset="0"/>
              </a:rPr>
              <a:t>TA D: </a:t>
            </a:r>
            <a:r>
              <a:rPr lang="sv-SE" altLang="ja-JP" sz="1000" b="1" dirty="0" err="1">
                <a:latin typeface="Arial Narrow" panose="020B0606020202030204" pitchFamily="34" charset="0"/>
                <a:ea typeface="AR丸ゴシック体M" panose="020F0609000000000000" pitchFamily="49" charset="-128"/>
                <a:cs typeface="Arial" panose="020B0604020202020204" pitchFamily="34" charset="0"/>
              </a:rPr>
              <a:t>Activity</a:t>
            </a:r>
            <a:r>
              <a:rPr lang="sv-SE" altLang="ja-JP" sz="1000" b="1" dirty="0">
                <a:latin typeface="Arial Narrow" panose="020B0606020202030204" pitchFamily="34" charset="0"/>
                <a:ea typeface="AR丸ゴシック体M" panose="020F0609000000000000" pitchFamily="49" charset="-128"/>
                <a:cs typeface="Arial" panose="020B0604020202020204" pitchFamily="34" charset="0"/>
              </a:rPr>
              <a:t> and Transport </a:t>
            </a:r>
            <a:r>
              <a:rPr lang="sv-SE" altLang="ja-JP" sz="1000" b="1" dirty="0" err="1">
                <a:latin typeface="Arial Narrow" panose="020B0606020202030204" pitchFamily="34" charset="0"/>
                <a:ea typeface="AR丸ゴシック体M" panose="020F0609000000000000" pitchFamily="49" charset="-128"/>
                <a:cs typeface="Arial" panose="020B0604020202020204" pitchFamily="34" charset="0"/>
              </a:rPr>
              <a:t>Demand</a:t>
            </a:r>
            <a:r>
              <a:rPr lang="sv-SE" altLang="ja-JP" sz="1000" b="1" dirty="0">
                <a:latin typeface="Arial Narrow" panose="020B0606020202030204" pitchFamily="34" charset="0"/>
                <a:ea typeface="AR丸ゴシック体M" panose="020F0609000000000000" pitchFamily="49" charset="-128"/>
                <a:cs typeface="Arial" panose="020B0604020202020204" pitchFamily="34" charset="0"/>
              </a:rPr>
              <a:t> </a:t>
            </a: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D1* Data Collection and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Processing</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Methods</a:t>
            </a:r>
            <a:endParaRPr lang="sv-SE" altLang="ja-JP" sz="900" dirty="0">
              <a:latin typeface="Arial Narrow" panose="020B0606020202030204" pitchFamily="34" charset="0"/>
              <a:ea typeface="AR丸ゴシック体M" panose="020F0609000000000000" pitchFamily="49" charset="-128"/>
              <a:cs typeface="Arial" panose="020B0604020202020204" pitchFamily="34" charset="0"/>
            </a:endParaRP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D2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Travel</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Behaviour</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and Choice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Modelling</a:t>
            </a:r>
            <a:endParaRPr lang="sv-SE" altLang="ja-JP" sz="900" dirty="0">
              <a:latin typeface="Arial Narrow" panose="020B0606020202030204" pitchFamily="34" charset="0"/>
              <a:ea typeface="AR丸ゴシック体M" panose="020F0609000000000000" pitchFamily="49" charset="-128"/>
              <a:cs typeface="Arial" panose="020B0604020202020204" pitchFamily="34" charset="0"/>
            </a:endParaRPr>
          </a:p>
          <a:p>
            <a:pPr marL="357188" indent="-357188">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D3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Applications</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of</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Travel</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Behaviour</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Analysis</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and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Demand</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Modelling</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Approaches</a:t>
            </a:r>
            <a:endParaRPr lang="sv-SE" altLang="ja-JP" sz="900" dirty="0">
              <a:latin typeface="Arial Narrow" panose="020B0606020202030204" pitchFamily="34" charset="0"/>
              <a:ea typeface="AR丸ゴシック体M" panose="020F0609000000000000" pitchFamily="49" charset="-128"/>
              <a:cs typeface="Arial" panose="020B0604020202020204" pitchFamily="34" charset="0"/>
            </a:endParaRP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D4  ICT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Activities</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and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Travel</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Demand</a:t>
            </a:r>
            <a:endParaRPr lang="sv-SE" altLang="ja-JP" sz="900" dirty="0">
              <a:latin typeface="Arial Narrow" panose="020B0606020202030204" pitchFamily="34" charset="0"/>
              <a:ea typeface="AR丸ゴシック体M" panose="020F0609000000000000" pitchFamily="49" charset="-128"/>
              <a:cs typeface="Arial" panose="020B0604020202020204" pitchFamily="34" charset="0"/>
            </a:endParaRPr>
          </a:p>
          <a:p>
            <a:pPr>
              <a:lnSpc>
                <a:spcPts val="900"/>
              </a:lnSpc>
            </a:pPr>
            <a:r>
              <a:rPr lang="sv-SE" altLang="ja-JP" sz="1000" b="1" dirty="0">
                <a:latin typeface="Arial Narrow" panose="020B0606020202030204" pitchFamily="34" charset="0"/>
                <a:ea typeface="AR丸ゴシック体M" panose="020F0609000000000000" pitchFamily="49" charset="-128"/>
                <a:cs typeface="Arial" panose="020B0604020202020204" pitchFamily="34" charset="0"/>
              </a:rPr>
              <a:t>TA E: Transport </a:t>
            </a:r>
            <a:r>
              <a:rPr lang="sv-SE" altLang="ja-JP" sz="1000" b="1" dirty="0" err="1">
                <a:latin typeface="Arial Narrow" panose="020B0606020202030204" pitchFamily="34" charset="0"/>
                <a:ea typeface="AR丸ゴシック体M" panose="020F0609000000000000" pitchFamily="49" charset="-128"/>
                <a:cs typeface="Arial" panose="020B0604020202020204" pitchFamily="34" charset="0"/>
              </a:rPr>
              <a:t>Economics</a:t>
            </a:r>
            <a:r>
              <a:rPr lang="sv-SE" altLang="ja-JP" sz="1000" b="1" dirty="0">
                <a:latin typeface="Arial Narrow" panose="020B0606020202030204" pitchFamily="34" charset="0"/>
                <a:ea typeface="AR丸ゴシック体M" panose="020F0609000000000000" pitchFamily="49" charset="-128"/>
                <a:cs typeface="Arial" panose="020B0604020202020204" pitchFamily="34" charset="0"/>
              </a:rPr>
              <a:t> and </a:t>
            </a:r>
            <a:r>
              <a:rPr lang="sv-SE" altLang="ja-JP" sz="1000" b="1" dirty="0" err="1">
                <a:latin typeface="Arial Narrow" panose="020B0606020202030204" pitchFamily="34" charset="0"/>
                <a:ea typeface="AR丸ゴシック体M" panose="020F0609000000000000" pitchFamily="49" charset="-128"/>
                <a:cs typeface="Arial" panose="020B0604020202020204" pitchFamily="34" charset="0"/>
              </a:rPr>
              <a:t>Finance</a:t>
            </a:r>
            <a:r>
              <a:rPr lang="sv-SE" altLang="ja-JP" sz="1000" b="1" dirty="0">
                <a:latin typeface="Arial Narrow" panose="020B0606020202030204" pitchFamily="34" charset="0"/>
                <a:ea typeface="AR丸ゴシック体M" panose="020F0609000000000000" pitchFamily="49" charset="-128"/>
                <a:cs typeface="Arial" panose="020B0604020202020204" pitchFamily="34" charset="0"/>
              </a:rPr>
              <a:t> </a:t>
            </a:r>
          </a:p>
          <a:p>
            <a:pPr marL="357188" indent="-357188">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E1  Transport System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Analysis</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and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Economic</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Evaluation</a:t>
            </a:r>
            <a:endParaRPr lang="sv-SE" altLang="ja-JP" sz="900" dirty="0">
              <a:latin typeface="Arial Narrow" panose="020B0606020202030204" pitchFamily="34" charset="0"/>
              <a:ea typeface="AR丸ゴシック体M" panose="020F0609000000000000" pitchFamily="49" charset="-128"/>
              <a:cs typeface="Arial" panose="020B0604020202020204" pitchFamily="34" charset="0"/>
            </a:endParaRP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E3  Transport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Economic</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Regulation</a:t>
            </a:r>
            <a:endParaRPr lang="sv-SE" altLang="ja-JP" sz="900" dirty="0">
              <a:latin typeface="Arial Narrow" panose="020B0606020202030204" pitchFamily="34" charset="0"/>
              <a:ea typeface="AR丸ゴシック体M" panose="020F0609000000000000" pitchFamily="49" charset="-128"/>
              <a:cs typeface="Arial" panose="020B0604020202020204" pitchFamily="34" charset="0"/>
            </a:endParaRPr>
          </a:p>
          <a:p>
            <a:pPr>
              <a:lnSpc>
                <a:spcPts val="900"/>
              </a:lnSpc>
            </a:pPr>
            <a:r>
              <a:rPr lang="sv-SE" altLang="ja-JP" sz="1000" b="1" dirty="0">
                <a:latin typeface="Arial Narrow" panose="020B0606020202030204" pitchFamily="34" charset="0"/>
                <a:ea typeface="AR丸ゴシック体M" panose="020F0609000000000000" pitchFamily="49" charset="-128"/>
                <a:cs typeface="Arial" panose="020B0604020202020204" pitchFamily="34" charset="0"/>
              </a:rPr>
              <a:t>TA F: Transport, Land </a:t>
            </a:r>
            <a:r>
              <a:rPr lang="sv-SE" altLang="ja-JP" sz="1000" b="1" dirty="0" err="1">
                <a:latin typeface="Arial Narrow" panose="020B0606020202030204" pitchFamily="34" charset="0"/>
                <a:ea typeface="AR丸ゴシック体M" panose="020F0609000000000000" pitchFamily="49" charset="-128"/>
                <a:cs typeface="Arial" panose="020B0604020202020204" pitchFamily="34" charset="0"/>
              </a:rPr>
              <a:t>Use</a:t>
            </a:r>
            <a:r>
              <a:rPr lang="sv-SE" altLang="ja-JP" sz="1000" b="1" dirty="0">
                <a:latin typeface="Arial Narrow" panose="020B0606020202030204" pitchFamily="34" charset="0"/>
                <a:ea typeface="AR丸ゴシック体M" panose="020F0609000000000000" pitchFamily="49" charset="-128"/>
                <a:cs typeface="Arial" panose="020B0604020202020204" pitchFamily="34" charset="0"/>
              </a:rPr>
              <a:t> and </a:t>
            </a:r>
            <a:r>
              <a:rPr lang="sv-SE" altLang="ja-JP" sz="1000" b="1" dirty="0" err="1">
                <a:latin typeface="Arial Narrow" panose="020B0606020202030204" pitchFamily="34" charset="0"/>
                <a:ea typeface="AR丸ゴシック体M" panose="020F0609000000000000" pitchFamily="49" charset="-128"/>
                <a:cs typeface="Arial" panose="020B0604020202020204" pitchFamily="34" charset="0"/>
              </a:rPr>
              <a:t>Sustainability</a:t>
            </a:r>
            <a:r>
              <a:rPr lang="sv-SE" altLang="ja-JP" sz="1000" b="1" dirty="0">
                <a:latin typeface="Arial Narrow" panose="020B0606020202030204" pitchFamily="34" charset="0"/>
                <a:ea typeface="AR丸ゴシック体M" panose="020F0609000000000000" pitchFamily="49" charset="-128"/>
                <a:cs typeface="Arial" panose="020B0604020202020204" pitchFamily="34" charset="0"/>
              </a:rPr>
              <a:t> </a:t>
            </a: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F1  Transport and Spatial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Development</a:t>
            </a:r>
            <a:endParaRPr lang="sv-SE" altLang="ja-JP" sz="900" dirty="0">
              <a:latin typeface="Arial Narrow" panose="020B0606020202030204" pitchFamily="34" charset="0"/>
              <a:ea typeface="AR丸ゴシック体M" panose="020F0609000000000000" pitchFamily="49" charset="-128"/>
              <a:cs typeface="Arial" panose="020B0604020202020204" pitchFamily="34" charset="0"/>
            </a:endParaRP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F2  Transport and Environment</a:t>
            </a:r>
          </a:p>
          <a:p>
            <a:pPr>
              <a:lnSpc>
                <a:spcPts val="900"/>
              </a:lnSpc>
            </a:pPr>
            <a:r>
              <a:rPr lang="sv-SE" altLang="ja-JP" sz="1000" b="1" dirty="0">
                <a:latin typeface="Arial Narrow" panose="020B0606020202030204" pitchFamily="34" charset="0"/>
                <a:ea typeface="AR丸ゴシック体M" panose="020F0609000000000000" pitchFamily="49" charset="-128"/>
                <a:cs typeface="Arial" panose="020B0604020202020204" pitchFamily="34" charset="0"/>
              </a:rPr>
              <a:t>TA G: Transport Planning and Policy </a:t>
            </a: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G1*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Governance</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and Decision-</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making</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Processes</a:t>
            </a:r>
            <a:endParaRPr lang="sv-SE" altLang="ja-JP" sz="900" dirty="0">
              <a:latin typeface="Arial Narrow" panose="020B0606020202030204" pitchFamily="34" charset="0"/>
              <a:ea typeface="AR丸ゴシック体M" panose="020F0609000000000000" pitchFamily="49" charset="-128"/>
              <a:cs typeface="Arial" panose="020B0604020202020204" pitchFamily="34" charset="0"/>
            </a:endParaRP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G2* National and Regional Transport Planning and Policy</a:t>
            </a: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G3  Urban Transport Planning and Policy</a:t>
            </a: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G4  Social and Equity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Impacts</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of</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Transport</a:t>
            </a: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G5  Transport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Security</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G6*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Disaster</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Resilience</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in Transport</a:t>
            </a:r>
          </a:p>
          <a:p>
            <a:pPr>
              <a:lnSpc>
                <a:spcPts val="900"/>
              </a:lnSpc>
            </a:pPr>
            <a:r>
              <a:rPr lang="sv-SE" altLang="ja-JP" sz="1000" b="1" dirty="0">
                <a:latin typeface="Arial Narrow" panose="020B0606020202030204" pitchFamily="34" charset="0"/>
                <a:ea typeface="AR丸ゴシック体M" panose="020F0609000000000000" pitchFamily="49" charset="-128"/>
                <a:cs typeface="Arial" panose="020B0604020202020204" pitchFamily="34" charset="0"/>
              </a:rPr>
              <a:t>TA H: Transport in Developing and </a:t>
            </a:r>
            <a:r>
              <a:rPr lang="sv-SE" altLang="ja-JP" sz="1000" b="1" dirty="0" err="1">
                <a:latin typeface="Arial Narrow" panose="020B0606020202030204" pitchFamily="34" charset="0"/>
                <a:ea typeface="AR丸ゴシック体M" panose="020F0609000000000000" pitchFamily="49" charset="-128"/>
                <a:cs typeface="Arial" panose="020B0604020202020204" pitchFamily="34" charset="0"/>
              </a:rPr>
              <a:t>Emerging</a:t>
            </a:r>
            <a:r>
              <a:rPr lang="sv-SE" altLang="ja-JP" sz="1000" b="1" dirty="0">
                <a:latin typeface="Arial Narrow" panose="020B0606020202030204" pitchFamily="34" charset="0"/>
                <a:ea typeface="AR丸ゴシック体M" panose="020F0609000000000000" pitchFamily="49" charset="-128"/>
                <a:cs typeface="Arial" panose="020B0604020202020204" pitchFamily="34" charset="0"/>
              </a:rPr>
              <a:t> </a:t>
            </a:r>
            <a:r>
              <a:rPr lang="sv-SE" altLang="ja-JP" sz="1000" b="1" dirty="0" err="1">
                <a:latin typeface="Arial Narrow" panose="020B0606020202030204" pitchFamily="34" charset="0"/>
                <a:ea typeface="AR丸ゴシック体M" panose="020F0609000000000000" pitchFamily="49" charset="-128"/>
                <a:cs typeface="Arial" panose="020B0604020202020204" pitchFamily="34" charset="0"/>
              </a:rPr>
              <a:t>Countries</a:t>
            </a:r>
            <a:r>
              <a:rPr lang="sv-SE" altLang="ja-JP" sz="1000" b="1" dirty="0">
                <a:latin typeface="Arial Narrow" panose="020B0606020202030204" pitchFamily="34" charset="0"/>
                <a:ea typeface="AR丸ゴシック体M" panose="020F0609000000000000" pitchFamily="49" charset="-128"/>
                <a:cs typeface="Arial" panose="020B0604020202020204" pitchFamily="34" charset="0"/>
              </a:rPr>
              <a:t> </a:t>
            </a: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H3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Infrastructure</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Operation and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Traffic</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Management</a:t>
            </a:r>
          </a:p>
          <a:p>
            <a:pP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SIG H5  Urban Transport  / CODATU	</a:t>
            </a:r>
          </a:p>
          <a:p>
            <a:pPr algn="r">
              <a:lnSpc>
                <a:spcPts val="900"/>
              </a:lnSpc>
            </a:pP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New SIG in the process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of</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r>
              <a:rPr lang="sv-SE" altLang="ja-JP" sz="900" dirty="0" err="1">
                <a:latin typeface="Arial Narrow" panose="020B0606020202030204" pitchFamily="34" charset="0"/>
                <a:ea typeface="AR丸ゴシック体M" panose="020F0609000000000000" pitchFamily="49" charset="-128"/>
                <a:cs typeface="Arial" panose="020B0604020202020204" pitchFamily="34" charset="0"/>
              </a:rPr>
              <a:t>foundation</a:t>
            </a:r>
            <a:r>
              <a:rPr lang="sv-SE" altLang="ja-JP" sz="900" dirty="0">
                <a:latin typeface="Arial Narrow" panose="020B0606020202030204" pitchFamily="34" charset="0"/>
                <a:ea typeface="AR丸ゴシック体M" panose="020F0609000000000000" pitchFamily="49" charset="-128"/>
                <a:cs typeface="Arial" panose="020B0604020202020204" pitchFamily="34" charset="0"/>
              </a:rPr>
              <a:t>  .</a:t>
            </a:r>
          </a:p>
        </p:txBody>
      </p:sp>
      <p:sp>
        <p:nvSpPr>
          <p:cNvPr id="11" name="テキスト ボックス 10"/>
          <p:cNvSpPr txBox="1"/>
          <p:nvPr/>
        </p:nvSpPr>
        <p:spPr>
          <a:xfrm>
            <a:off x="3496171" y="3833889"/>
            <a:ext cx="3530785" cy="5539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altLang="ja-JP" sz="1000">
                <a:latin typeface="Arial" panose="020B0604020202020204" pitchFamily="34" charset="0"/>
                <a:ea typeface="AR丸ゴシック体M" panose="020F0609000000000000" pitchFamily="49" charset="-128"/>
                <a:cs typeface="Arial" panose="020B0604020202020204" pitchFamily="34" charset="0"/>
              </a:rPr>
              <a:t>Vi samarbetar med en mängd olika internationella organisationer, forskningsinstitut, akademiska nätverk och organisationser, NPOs, etc.</a:t>
            </a:r>
          </a:p>
        </p:txBody>
      </p:sp>
      <p:sp>
        <p:nvSpPr>
          <p:cNvPr id="4" name="円/楕円 3"/>
          <p:cNvSpPr/>
          <p:nvPr/>
        </p:nvSpPr>
        <p:spPr>
          <a:xfrm>
            <a:off x="3843890" y="5349701"/>
            <a:ext cx="1115270" cy="4823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sv-SE" altLang="ja-JP" sz="1100" b="1">
                <a:latin typeface="Arial" panose="020B0604020202020204" pitchFamily="34" charset="0"/>
                <a:cs typeface="Arial" panose="020B0604020202020204" pitchFamily="34" charset="0"/>
              </a:rPr>
              <a:t>WCTRS</a:t>
            </a:r>
          </a:p>
        </p:txBody>
      </p:sp>
      <p:sp>
        <p:nvSpPr>
          <p:cNvPr id="12" name="角丸四角形 11"/>
          <p:cNvSpPr/>
          <p:nvPr/>
        </p:nvSpPr>
        <p:spPr>
          <a:xfrm>
            <a:off x="2454957" y="5274149"/>
            <a:ext cx="1024714" cy="5533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sv-SE" altLang="ja-JP" sz="1050">
                <a:latin typeface="Arial" panose="020B0604020202020204" pitchFamily="34" charset="0"/>
                <a:ea typeface="AR丸ゴシック体M" panose="020F0609000000000000" pitchFamily="49" charset="-128"/>
                <a:cs typeface="Arial" panose="020B0604020202020204" pitchFamily="34" charset="0"/>
              </a:rPr>
              <a:t>TRB</a:t>
            </a:r>
          </a:p>
          <a:p>
            <a:pPr algn="ctr"/>
            <a:r>
              <a:rPr kumimoji="1" lang="sv-SE" altLang="ja-JP" sz="800">
                <a:latin typeface="Arial" panose="020B0604020202020204" pitchFamily="34" charset="0"/>
                <a:ea typeface="AR丸ゴシック体M" panose="020F0609000000000000" pitchFamily="49" charset="-128"/>
                <a:cs typeface="Arial" panose="020B0604020202020204" pitchFamily="34" charset="0"/>
              </a:rPr>
              <a:t>Transportation Research Board</a:t>
            </a:r>
          </a:p>
        </p:txBody>
      </p:sp>
      <p:sp>
        <p:nvSpPr>
          <p:cNvPr id="21" name="角丸四角形 20"/>
          <p:cNvSpPr/>
          <p:nvPr/>
        </p:nvSpPr>
        <p:spPr>
          <a:xfrm>
            <a:off x="4013070" y="6146669"/>
            <a:ext cx="764759" cy="2809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kumimoji="1" lang="sv-SE" altLang="ja-JP" sz="1050">
                <a:latin typeface="Arial" panose="020B0604020202020204" pitchFamily="34" charset="0"/>
                <a:ea typeface="AR丸ゴシック体M" panose="020F0609000000000000" pitchFamily="49" charset="-128"/>
                <a:cs typeface="Arial" panose="020B0604020202020204" pitchFamily="34" charset="0"/>
              </a:rPr>
              <a:t>CODATU</a:t>
            </a:r>
          </a:p>
        </p:txBody>
      </p:sp>
      <p:sp>
        <p:nvSpPr>
          <p:cNvPr id="22" name="角丸四角形 21"/>
          <p:cNvSpPr/>
          <p:nvPr/>
        </p:nvSpPr>
        <p:spPr>
          <a:xfrm>
            <a:off x="5485922" y="5272633"/>
            <a:ext cx="1353180" cy="5533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sv-SE" altLang="ja-JP" sz="1050">
                <a:latin typeface="Arial" panose="020B0604020202020204" pitchFamily="34" charset="0"/>
                <a:ea typeface="AR丸ゴシック体M" panose="020F0609000000000000" pitchFamily="49" charset="-128"/>
                <a:cs typeface="Arial" panose="020B0604020202020204" pitchFamily="34" charset="0"/>
              </a:rPr>
              <a:t>EASTS</a:t>
            </a:r>
            <a:endParaRPr lang="sv-SE" altLang="ja-JP" sz="800">
              <a:latin typeface="Arial" panose="020B0604020202020204" pitchFamily="34" charset="0"/>
              <a:ea typeface="AR丸ゴシック体M" panose="020F0609000000000000" pitchFamily="49" charset="-128"/>
              <a:cs typeface="Arial" panose="020B0604020202020204" pitchFamily="34" charset="0"/>
            </a:endParaRPr>
          </a:p>
          <a:p>
            <a:pPr algn="ctr"/>
            <a:r>
              <a:rPr lang="sv-SE" altLang="ja-JP" sz="800">
                <a:latin typeface="Arial" panose="020B0604020202020204" pitchFamily="34" charset="0"/>
                <a:ea typeface="AR丸ゴシック体M" panose="020F0609000000000000" pitchFamily="49" charset="-128"/>
                <a:cs typeface="Arial" panose="020B0604020202020204" pitchFamily="34" charset="0"/>
              </a:rPr>
              <a:t>Eastern </a:t>
            </a:r>
            <a:r>
              <a:rPr kumimoji="1" lang="sv-SE" altLang="ja-JP" sz="800">
                <a:latin typeface="Arial" panose="020B0604020202020204" pitchFamily="34" charset="0"/>
                <a:ea typeface="AR丸ゴシック体M" panose="020F0609000000000000" pitchFamily="49" charset="-128"/>
                <a:cs typeface="Arial" panose="020B0604020202020204" pitchFamily="34" charset="0"/>
              </a:rPr>
              <a:t>Asia Society of Transportation Studies</a:t>
            </a:r>
          </a:p>
        </p:txBody>
      </p:sp>
      <p:sp>
        <p:nvSpPr>
          <p:cNvPr id="23" name="角丸四角形 22"/>
          <p:cNvSpPr/>
          <p:nvPr/>
        </p:nvSpPr>
        <p:spPr>
          <a:xfrm>
            <a:off x="5042167" y="5874396"/>
            <a:ext cx="1654704" cy="715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sv-SE" altLang="ja-JP" sz="1050">
                <a:latin typeface="Arial" panose="020B0604020202020204" pitchFamily="34" charset="0"/>
                <a:ea typeface="AR丸ゴシック体M" panose="020F0609000000000000" pitchFamily="49" charset="-128"/>
                <a:cs typeface="Arial" panose="020B0604020202020204" pitchFamily="34" charset="0"/>
              </a:rPr>
              <a:t>CUPUM</a:t>
            </a:r>
          </a:p>
          <a:p>
            <a:pPr algn="ctr"/>
            <a:r>
              <a:rPr lang="sv-SE" altLang="ja-JP" sz="800">
                <a:latin typeface="Arial" panose="020B0604020202020204" pitchFamily="34" charset="0"/>
                <a:ea typeface="AR丸ゴシック体M" panose="020F0609000000000000" pitchFamily="49" charset="-128"/>
                <a:cs typeface="Arial" panose="020B0604020202020204" pitchFamily="34" charset="0"/>
              </a:rPr>
              <a:t>International Conference on Computers in Urban Planning &amp; Urban Management </a:t>
            </a:r>
            <a:endParaRPr kumimoji="1" lang="sv-SE" altLang="ja-JP" sz="1050">
              <a:latin typeface="Arial" panose="020B0604020202020204" pitchFamily="34" charset="0"/>
              <a:ea typeface="AR丸ゴシック体M" panose="020F0609000000000000" pitchFamily="49" charset="-128"/>
              <a:cs typeface="Arial" panose="020B0604020202020204" pitchFamily="34" charset="0"/>
            </a:endParaRPr>
          </a:p>
        </p:txBody>
      </p:sp>
      <p:sp>
        <p:nvSpPr>
          <p:cNvPr id="24" name="角丸四角形 23"/>
          <p:cNvSpPr/>
          <p:nvPr/>
        </p:nvSpPr>
        <p:spPr>
          <a:xfrm>
            <a:off x="2454957" y="5977130"/>
            <a:ext cx="1115208" cy="5533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sv-SE" altLang="ja-JP" sz="1050">
                <a:latin typeface="Arial" panose="020B0604020202020204" pitchFamily="34" charset="0"/>
                <a:ea typeface="AR丸ゴシック体M" panose="020F0609000000000000" pitchFamily="49" charset="-128"/>
                <a:cs typeface="Arial" panose="020B0604020202020204" pitchFamily="34" charset="0"/>
              </a:rPr>
              <a:t>TRA</a:t>
            </a:r>
            <a:endParaRPr kumimoji="1" lang="sv-SE" altLang="ja-JP" sz="1050">
              <a:latin typeface="Arial" panose="020B0604020202020204" pitchFamily="34" charset="0"/>
              <a:ea typeface="AR丸ゴシック体M" panose="020F0609000000000000" pitchFamily="49" charset="-128"/>
              <a:cs typeface="Arial" panose="020B0604020202020204" pitchFamily="34" charset="0"/>
            </a:endParaRPr>
          </a:p>
          <a:p>
            <a:pPr algn="ctr"/>
            <a:r>
              <a:rPr kumimoji="1" lang="sv-SE" altLang="ja-JP" sz="800">
                <a:latin typeface="Arial" panose="020B0604020202020204" pitchFamily="34" charset="0"/>
                <a:ea typeface="AR丸ゴシック体M" panose="020F0609000000000000" pitchFamily="49" charset="-128"/>
                <a:cs typeface="Arial" panose="020B0604020202020204" pitchFamily="34" charset="0"/>
              </a:rPr>
              <a:t>Transport Research Arena </a:t>
            </a:r>
          </a:p>
        </p:txBody>
      </p:sp>
      <p:sp>
        <p:nvSpPr>
          <p:cNvPr id="25" name="角丸四角形 24"/>
          <p:cNvSpPr/>
          <p:nvPr/>
        </p:nvSpPr>
        <p:spPr>
          <a:xfrm>
            <a:off x="2454957" y="4437112"/>
            <a:ext cx="1046106" cy="5533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sv-SE" altLang="ja-JP" sz="1050">
                <a:latin typeface="Arial" panose="020B0604020202020204" pitchFamily="34" charset="0"/>
                <a:ea typeface="AR丸ゴシック体M" panose="020F0609000000000000" pitchFamily="49" charset="-128"/>
                <a:cs typeface="Arial" panose="020B0604020202020204" pitchFamily="34" charset="0"/>
              </a:rPr>
              <a:t>OECD ITF</a:t>
            </a:r>
            <a:endParaRPr kumimoji="1" lang="sv-SE" altLang="ja-JP" sz="1200">
              <a:latin typeface="Arial" panose="020B0604020202020204" pitchFamily="34" charset="0"/>
              <a:ea typeface="AR丸ゴシック体M" panose="020F0609000000000000" pitchFamily="49" charset="-128"/>
              <a:cs typeface="Arial" panose="020B0604020202020204" pitchFamily="34" charset="0"/>
            </a:endParaRPr>
          </a:p>
          <a:p>
            <a:pPr algn="ctr"/>
            <a:r>
              <a:rPr kumimoji="1" lang="sv-SE" altLang="ja-JP" sz="800">
                <a:latin typeface="Arial" panose="020B0604020202020204" pitchFamily="34" charset="0"/>
                <a:ea typeface="AR丸ゴシック体M" panose="020F0609000000000000" pitchFamily="49" charset="-128"/>
                <a:cs typeface="Arial" panose="020B0604020202020204" pitchFamily="34" charset="0"/>
              </a:rPr>
              <a:t>International Transport Forum</a:t>
            </a:r>
          </a:p>
        </p:txBody>
      </p:sp>
      <p:sp>
        <p:nvSpPr>
          <p:cNvPr id="26" name="角丸四角形 25"/>
          <p:cNvSpPr/>
          <p:nvPr/>
        </p:nvSpPr>
        <p:spPr>
          <a:xfrm>
            <a:off x="3541706" y="4437112"/>
            <a:ext cx="604368" cy="4767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sv-SE" altLang="ja-JP" sz="1050">
                <a:latin typeface="Arial" panose="020B0604020202020204" pitchFamily="34" charset="0"/>
                <a:ea typeface="AR丸ゴシック体M" panose="020F0609000000000000" pitchFamily="49" charset="-128"/>
                <a:cs typeface="Arial" panose="020B0604020202020204" pitchFamily="34" charset="0"/>
              </a:rPr>
              <a:t>World Bank</a:t>
            </a:r>
          </a:p>
        </p:txBody>
      </p:sp>
      <p:cxnSp>
        <p:nvCxnSpPr>
          <p:cNvPr id="27" name="直線コネクタ 26"/>
          <p:cNvCxnSpPr>
            <a:stCxn id="24" idx="3"/>
            <a:endCxn id="4" idx="3"/>
          </p:cNvCxnSpPr>
          <p:nvPr/>
        </p:nvCxnSpPr>
        <p:spPr>
          <a:xfrm flipV="1">
            <a:off x="3570165" y="5761404"/>
            <a:ext cx="437053" cy="49239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25" idx="2"/>
            <a:endCxn id="4" idx="1"/>
          </p:cNvCxnSpPr>
          <p:nvPr/>
        </p:nvCxnSpPr>
        <p:spPr>
          <a:xfrm>
            <a:off x="2978010" y="4990455"/>
            <a:ext cx="1029208" cy="429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26" idx="2"/>
            <a:endCxn id="4" idx="0"/>
          </p:cNvCxnSpPr>
          <p:nvPr/>
        </p:nvCxnSpPr>
        <p:spPr>
          <a:xfrm>
            <a:off x="3843890" y="4913838"/>
            <a:ext cx="557635" cy="4358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コネクタ 34"/>
          <p:cNvCxnSpPr>
            <a:stCxn id="22" idx="1"/>
            <a:endCxn id="4" idx="6"/>
          </p:cNvCxnSpPr>
          <p:nvPr/>
        </p:nvCxnSpPr>
        <p:spPr>
          <a:xfrm flipH="1">
            <a:off x="4959160" y="5549305"/>
            <a:ext cx="526762" cy="415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4" idx="2"/>
            <a:endCxn id="12" idx="3"/>
          </p:cNvCxnSpPr>
          <p:nvPr/>
        </p:nvCxnSpPr>
        <p:spPr>
          <a:xfrm flipH="1" flipV="1">
            <a:off x="3479671" y="5550821"/>
            <a:ext cx="364219" cy="40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4" idx="4"/>
            <a:endCxn id="21" idx="0"/>
          </p:cNvCxnSpPr>
          <p:nvPr/>
        </p:nvCxnSpPr>
        <p:spPr>
          <a:xfrm flipH="1">
            <a:off x="4395450" y="5832041"/>
            <a:ext cx="6075" cy="314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43"/>
          <p:cNvCxnSpPr>
            <a:stCxn id="4" idx="5"/>
            <a:endCxn id="23" idx="1"/>
          </p:cNvCxnSpPr>
          <p:nvPr/>
        </p:nvCxnSpPr>
        <p:spPr>
          <a:xfrm>
            <a:off x="4795832" y="5761404"/>
            <a:ext cx="246335" cy="470537"/>
          </a:xfrm>
          <a:prstGeom prst="line">
            <a:avLst/>
          </a:prstGeom>
        </p:spPr>
        <p:style>
          <a:lnRef idx="1">
            <a:schemeClr val="accent1"/>
          </a:lnRef>
          <a:fillRef idx="0">
            <a:schemeClr val="accent1"/>
          </a:fillRef>
          <a:effectRef idx="0">
            <a:schemeClr val="accent1"/>
          </a:effectRef>
          <a:fontRef idx="minor">
            <a:schemeClr val="tx1"/>
          </a:fontRef>
        </p:style>
      </p:cxnSp>
      <p:pic>
        <p:nvPicPr>
          <p:cNvPr id="2058"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61" t="18026" r="2212" b="18714"/>
          <a:stretch/>
        </p:blipFill>
        <p:spPr bwMode="auto">
          <a:xfrm>
            <a:off x="2557888" y="1834384"/>
            <a:ext cx="4164388" cy="173863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4" name="テキスト ボックス 103"/>
          <p:cNvSpPr txBox="1"/>
          <p:nvPr/>
        </p:nvSpPr>
        <p:spPr>
          <a:xfrm>
            <a:off x="128464" y="116632"/>
            <a:ext cx="1442184"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lang="sv-SE" altLang="ja-JP">
                <a:latin typeface="Arial" panose="020B0604020202020204" pitchFamily="34" charset="0"/>
                <a:ea typeface="AR丸ゴシック体E" panose="020F0909000000000000" pitchFamily="49" charset="-128"/>
                <a:cs typeface="Arial" panose="020B0604020202020204" pitchFamily="34" charset="0"/>
              </a:rPr>
              <a:t>Konferenser</a:t>
            </a:r>
            <a:endParaRPr kumimoji="1" lang="sv-SE" altLang="ja-JP">
              <a:latin typeface="Arial" panose="020B0604020202020204" pitchFamily="34" charset="0"/>
              <a:ea typeface="AR丸ゴシック体E" panose="020F0909000000000000" pitchFamily="49" charset="-128"/>
              <a:cs typeface="Arial" panose="020B0604020202020204" pitchFamily="34" charset="0"/>
            </a:endParaRPr>
          </a:p>
        </p:txBody>
      </p:sp>
      <p:sp>
        <p:nvSpPr>
          <p:cNvPr id="105" name="テキスト ボックス 104"/>
          <p:cNvSpPr txBox="1"/>
          <p:nvPr/>
        </p:nvSpPr>
        <p:spPr>
          <a:xfrm>
            <a:off x="58033" y="404664"/>
            <a:ext cx="2158807" cy="193899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altLang="ja-JP" sz="1000" dirty="0">
                <a:latin typeface="Arial" panose="020B0604020202020204" pitchFamily="34" charset="0"/>
                <a:ea typeface="AR丸ゴシック体M" panose="020F0609000000000000" pitchFamily="49" charset="-128"/>
                <a:cs typeface="Arial" panose="020B0604020202020204" pitchFamily="34" charset="0"/>
              </a:rPr>
              <a:t>   WCTRS organiserar var tredje år WCTR, vilket är forumets viktigaste event. Sedan 1989 utlyser Forumet även priser på varje konferens.</a:t>
            </a:r>
          </a:p>
          <a:p>
            <a:r>
              <a:rPr lang="sv-SE" altLang="ja-JP" sz="1000" dirty="0">
                <a:latin typeface="Arial" panose="020B0604020202020204" pitchFamily="34" charset="0"/>
                <a:ea typeface="AR丸ゴシック体M" panose="020F0609000000000000" pitchFamily="49" charset="-128"/>
                <a:cs typeface="Arial" panose="020B0604020202020204" pitchFamily="34" charset="0"/>
              </a:rPr>
              <a:t>   Detta är det största mötet för transportforskare och andra aktörer i världen. Konferensen hade ungefär 800 deltagare i Berkeley (2007), 1500 i Lissabon (2010), och 900 i Rio de Janeiro (2013). </a:t>
            </a:r>
          </a:p>
        </p:txBody>
      </p:sp>
      <p:sp>
        <p:nvSpPr>
          <p:cNvPr id="106" name="テキスト ボックス 105"/>
          <p:cNvSpPr txBox="1"/>
          <p:nvPr/>
        </p:nvSpPr>
        <p:spPr>
          <a:xfrm>
            <a:off x="58033" y="4941168"/>
            <a:ext cx="2158807" cy="163121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altLang="ja-JP" sz="1000" dirty="0">
                <a:latin typeface="Arial" panose="020B0604020202020204" pitchFamily="34" charset="0"/>
                <a:ea typeface="AR丸ゴシック体M" panose="020F0609000000000000" pitchFamily="49" charset="-128"/>
                <a:cs typeface="Arial" panose="020B0604020202020204" pitchFamily="34" charset="0"/>
              </a:rPr>
              <a:t>   WCTRS har en regelbunden och aktiv närvaro i policy-forum och andra internationella event för att dela professionella åsikter angående vikten av transportutvecklingen.</a:t>
            </a:r>
          </a:p>
          <a:p>
            <a:r>
              <a:rPr lang="sv-SE" altLang="ja-JP" sz="1000" dirty="0">
                <a:latin typeface="Arial" panose="020B0604020202020204" pitchFamily="34" charset="0"/>
                <a:ea typeface="AR丸ゴシック体M" panose="020F0609000000000000" pitchFamily="49" charset="-128"/>
                <a:cs typeface="Arial" panose="020B0604020202020204" pitchFamily="34" charset="0"/>
              </a:rPr>
              <a:t>      Vi är konsulterade om transportutveckling av nationella och lokala myndigheter i utvecklingsländer.</a:t>
            </a:r>
          </a:p>
        </p:txBody>
      </p:sp>
      <p:sp>
        <p:nvSpPr>
          <p:cNvPr id="107" name="テキスト ボックス 106"/>
          <p:cNvSpPr txBox="1"/>
          <p:nvPr/>
        </p:nvSpPr>
        <p:spPr>
          <a:xfrm>
            <a:off x="56457" y="2862342"/>
            <a:ext cx="2160286" cy="147732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altLang="ja-JP" sz="1000" dirty="0">
                <a:latin typeface="Arial" panose="020B0604020202020204" pitchFamily="34" charset="0"/>
                <a:ea typeface="AR丸ゴシック体M" panose="020F0609000000000000" pitchFamily="49" charset="-128"/>
                <a:cs typeface="Arial" panose="020B0604020202020204" pitchFamily="34" charset="0"/>
              </a:rPr>
              <a:t>   WCTRS driver två internationella akademiska journaler publicerade av Elsevier; “</a:t>
            </a:r>
            <a:r>
              <a:rPr lang="sv-SE" altLang="ja-JP" sz="1000" b="1" dirty="0">
                <a:solidFill>
                  <a:srgbClr val="3D45DB"/>
                </a:solidFill>
                <a:latin typeface="Arial" panose="020B0604020202020204" pitchFamily="34" charset="0"/>
                <a:ea typeface="AR丸ゴシック体M" panose="020F0609000000000000" pitchFamily="49" charset="-128"/>
                <a:cs typeface="Arial" panose="020B0604020202020204" pitchFamily="34" charset="0"/>
              </a:rPr>
              <a:t>Transport Policy</a:t>
            </a:r>
            <a:r>
              <a:rPr lang="sv-SE" altLang="ja-JP" sz="1000" dirty="0">
                <a:latin typeface="Arial" panose="020B0604020202020204" pitchFamily="34" charset="0"/>
                <a:ea typeface="AR丸ゴシック体M" panose="020F0609000000000000" pitchFamily="49" charset="-128"/>
                <a:cs typeface="Arial" panose="020B0604020202020204" pitchFamily="34" charset="0"/>
              </a:rPr>
              <a:t>” och “</a:t>
            </a:r>
            <a:r>
              <a:rPr lang="sv-SE" altLang="ja-JP" sz="1000" b="1" dirty="0">
                <a:solidFill>
                  <a:srgbClr val="3D45DB"/>
                </a:solidFill>
                <a:latin typeface="Arial" panose="020B0604020202020204" pitchFamily="34" charset="0"/>
                <a:ea typeface="AR丸ゴシック体M" panose="020F0609000000000000" pitchFamily="49" charset="-128"/>
                <a:cs typeface="Arial" panose="020B0604020202020204" pitchFamily="34" charset="0"/>
              </a:rPr>
              <a:t>Case studies on Transport Policy</a:t>
            </a:r>
            <a:r>
              <a:rPr lang="sv-SE" altLang="ja-JP" sz="1000" dirty="0">
                <a:latin typeface="Arial" panose="020B0604020202020204" pitchFamily="34" charset="0"/>
                <a:ea typeface="AR丸ゴシック体M" panose="020F0609000000000000" pitchFamily="49" charset="-128"/>
                <a:cs typeface="Arial" panose="020B0604020202020204" pitchFamily="34" charset="0"/>
              </a:rPr>
              <a:t>”.</a:t>
            </a:r>
          </a:p>
          <a:p>
            <a:r>
              <a:rPr lang="sv-SE" altLang="ja-JP" sz="1000" dirty="0">
                <a:latin typeface="Arial" panose="020B0604020202020204" pitchFamily="34" charset="0"/>
                <a:ea typeface="AR丸ゴシック体M" panose="020F0609000000000000" pitchFamily="49" charset="-128"/>
                <a:cs typeface="Arial" panose="020B0604020202020204" pitchFamily="34" charset="0"/>
              </a:rPr>
              <a:t>   Samarbete har etablerats med 18 viktiga journaler för att publicera konferensartiklar från WCTR som special </a:t>
            </a:r>
            <a:r>
              <a:rPr lang="sv-SE" altLang="ja-JP" sz="1000" dirty="0" err="1">
                <a:latin typeface="Arial" panose="020B0604020202020204" pitchFamily="34" charset="0"/>
                <a:ea typeface="AR丸ゴシック体M" panose="020F0609000000000000" pitchFamily="49" charset="-128"/>
                <a:cs typeface="Arial" panose="020B0604020202020204" pitchFamily="34" charset="0"/>
              </a:rPr>
              <a:t>issues</a:t>
            </a:r>
            <a:r>
              <a:rPr lang="sv-SE" altLang="ja-JP" sz="1000" dirty="0">
                <a:latin typeface="Arial" panose="020B0604020202020204" pitchFamily="34" charset="0"/>
                <a:ea typeface="AR丸ゴシック体M" panose="020F0609000000000000" pitchFamily="49" charset="-128"/>
                <a:cs typeface="Arial" panose="020B0604020202020204" pitchFamily="34" charset="0"/>
              </a:rPr>
              <a:t>.</a:t>
            </a:r>
          </a:p>
        </p:txBody>
      </p:sp>
      <p:sp>
        <p:nvSpPr>
          <p:cNvPr id="110" name="角丸四角形 109"/>
          <p:cNvSpPr/>
          <p:nvPr/>
        </p:nvSpPr>
        <p:spPr>
          <a:xfrm>
            <a:off x="2216696" y="1052736"/>
            <a:ext cx="4709386" cy="2592288"/>
          </a:xfrm>
          <a:prstGeom prst="roundRect">
            <a:avLst>
              <a:gd name="adj" fmla="val 11115"/>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sv-SE" altLang="ja-JP">
              <a:latin typeface="Arial" panose="020B0604020202020204" pitchFamily="34" charset="0"/>
              <a:cs typeface="Arial" panose="020B0604020202020204" pitchFamily="34" charset="0"/>
            </a:endParaRPr>
          </a:p>
        </p:txBody>
      </p:sp>
      <p:sp>
        <p:nvSpPr>
          <p:cNvPr id="111" name="角丸四角形 110"/>
          <p:cNvSpPr/>
          <p:nvPr/>
        </p:nvSpPr>
        <p:spPr>
          <a:xfrm>
            <a:off x="2216696" y="3789040"/>
            <a:ext cx="4709386" cy="2937358"/>
          </a:xfrm>
          <a:prstGeom prst="roundRect">
            <a:avLst>
              <a:gd name="adj" fmla="val 10902"/>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sv-SE" altLang="ja-JP">
              <a:latin typeface="Arial" panose="020B0604020202020204" pitchFamily="34" charset="0"/>
              <a:cs typeface="Arial" panose="020B0604020202020204" pitchFamily="34" charset="0"/>
            </a:endParaRPr>
          </a:p>
        </p:txBody>
      </p:sp>
      <p:sp>
        <p:nvSpPr>
          <p:cNvPr id="42" name="角丸四角形 41"/>
          <p:cNvSpPr/>
          <p:nvPr/>
        </p:nvSpPr>
        <p:spPr>
          <a:xfrm>
            <a:off x="5557930" y="4437112"/>
            <a:ext cx="1312040" cy="689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sv-SE" altLang="ja-JP" sz="1050">
                <a:latin typeface="Arial" panose="020B0604020202020204" pitchFamily="34" charset="0"/>
                <a:ea typeface="AR丸ゴシック体M" panose="020F0609000000000000" pitchFamily="49" charset="-128"/>
                <a:cs typeface="Arial" panose="020B0604020202020204" pitchFamily="34" charset="0"/>
              </a:rPr>
              <a:t>SLoCaT</a:t>
            </a:r>
            <a:endParaRPr kumimoji="1" lang="sv-SE" altLang="ja-JP" sz="1050">
              <a:latin typeface="Arial" panose="020B0604020202020204" pitchFamily="34" charset="0"/>
              <a:ea typeface="AR丸ゴシック体M" panose="020F0609000000000000" pitchFamily="49" charset="-128"/>
              <a:cs typeface="Arial" panose="020B0604020202020204" pitchFamily="34" charset="0"/>
            </a:endParaRPr>
          </a:p>
          <a:p>
            <a:pPr algn="ctr"/>
            <a:r>
              <a:rPr kumimoji="1" lang="sv-SE" altLang="ja-JP" sz="800">
                <a:latin typeface="Arial" panose="020B0604020202020204" pitchFamily="34" charset="0"/>
                <a:ea typeface="AR丸ゴシック体M" panose="020F0609000000000000" pitchFamily="49" charset="-128"/>
                <a:cs typeface="Arial" panose="020B0604020202020204" pitchFamily="34" charset="0"/>
              </a:rPr>
              <a:t>Partnershi</a:t>
            </a:r>
            <a:r>
              <a:rPr lang="sv-SE" altLang="ja-JP" sz="800">
                <a:latin typeface="Arial" panose="020B0604020202020204" pitchFamily="34" charset="0"/>
                <a:ea typeface="AR丸ゴシック体M" panose="020F0609000000000000" pitchFamily="49" charset="-128"/>
                <a:cs typeface="Arial" panose="020B0604020202020204" pitchFamily="34" charset="0"/>
              </a:rPr>
              <a:t>p on Sustainable Low-Carbon Transport</a:t>
            </a:r>
            <a:endParaRPr kumimoji="1" lang="sv-SE" altLang="ja-JP" sz="800">
              <a:latin typeface="Arial" panose="020B0604020202020204" pitchFamily="34" charset="0"/>
              <a:ea typeface="AR丸ゴシック体M" panose="020F0609000000000000" pitchFamily="49" charset="-128"/>
              <a:cs typeface="Arial" panose="020B0604020202020204" pitchFamily="34" charset="0"/>
            </a:endParaRPr>
          </a:p>
        </p:txBody>
      </p:sp>
      <p:cxnSp>
        <p:nvCxnSpPr>
          <p:cNvPr id="51" name="直線コネクタ 50"/>
          <p:cNvCxnSpPr>
            <a:stCxn id="42" idx="2"/>
            <a:endCxn id="4" idx="7"/>
          </p:cNvCxnSpPr>
          <p:nvPr/>
        </p:nvCxnSpPr>
        <p:spPr>
          <a:xfrm flipH="1">
            <a:off x="4795832" y="5126662"/>
            <a:ext cx="1418118" cy="293676"/>
          </a:xfrm>
          <a:prstGeom prst="line">
            <a:avLst/>
          </a:prstGeom>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3587347" y="1069286"/>
            <a:ext cx="3741917" cy="4001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altLang="ja-JP" sz="1000" b="1" dirty="0">
                <a:solidFill>
                  <a:srgbClr val="0000FF"/>
                </a:solidFill>
                <a:latin typeface="Arial" panose="020B0604020202020204" pitchFamily="34" charset="0"/>
                <a:ea typeface="AR丸ゴシック体M" panose="020F0609000000000000" pitchFamily="49" charset="-128"/>
                <a:cs typeface="Arial" panose="020B0604020202020204" pitchFamily="34" charset="0"/>
              </a:rPr>
              <a:t>1374 </a:t>
            </a:r>
            <a:r>
              <a:rPr lang="sv-SE" altLang="ja-JP" sz="1000" dirty="0">
                <a:solidFill>
                  <a:schemeClr val="tx1"/>
                </a:solidFill>
                <a:latin typeface="Arial" panose="020B0604020202020204" pitchFamily="34" charset="0"/>
                <a:ea typeface="AR丸ゴシック体M" panose="020F0609000000000000" pitchFamily="49" charset="-128"/>
                <a:cs typeface="Arial" panose="020B0604020202020204" pitchFamily="34" charset="0"/>
              </a:rPr>
              <a:t>registrerade medlemmar, forskare</a:t>
            </a:r>
          </a:p>
          <a:p>
            <a:r>
              <a:rPr lang="sv-SE" altLang="ja-JP" sz="1000" dirty="0">
                <a:solidFill>
                  <a:schemeClr val="tx1"/>
                </a:solidFill>
                <a:latin typeface="Arial" panose="020B0604020202020204" pitchFamily="34" charset="0"/>
                <a:ea typeface="AR丸ゴシック体M" panose="020F0609000000000000" pitchFamily="49" charset="-128"/>
                <a:cs typeface="Arial" panose="020B0604020202020204" pitchFamily="34" charset="0"/>
              </a:rPr>
              <a:t>och andra aktörer, från ungefär </a:t>
            </a:r>
            <a:r>
              <a:rPr lang="sv-SE" altLang="ja-JP" sz="1000" b="1" dirty="0">
                <a:solidFill>
                  <a:srgbClr val="0000FF"/>
                </a:solidFill>
                <a:latin typeface="Arial" panose="020B0604020202020204" pitchFamily="34" charset="0"/>
                <a:ea typeface="AR丸ゴシック体M" panose="020F0609000000000000" pitchFamily="49" charset="-128"/>
                <a:cs typeface="Arial" panose="020B0604020202020204" pitchFamily="34" charset="0"/>
              </a:rPr>
              <a:t>83</a:t>
            </a:r>
            <a:r>
              <a:rPr lang="sv-SE" altLang="ja-JP" sz="1000" dirty="0">
                <a:solidFill>
                  <a:schemeClr val="tx1"/>
                </a:solidFill>
                <a:latin typeface="Arial" panose="020B0604020202020204" pitchFamily="34" charset="0"/>
                <a:ea typeface="AR丸ゴシック体M" panose="020F0609000000000000" pitchFamily="49" charset="-128"/>
                <a:cs typeface="Arial" panose="020B0604020202020204" pitchFamily="34" charset="0"/>
              </a:rPr>
              <a:t> länder i 2017.</a:t>
            </a:r>
            <a:endParaRPr lang="sv-SE" altLang="ja-JP" sz="1000" dirty="0">
              <a:latin typeface="Arial" panose="020B0604020202020204" pitchFamily="34" charset="0"/>
              <a:ea typeface="AR丸ゴシック体M" panose="020F0609000000000000" pitchFamily="49" charset="-128"/>
              <a:cs typeface="Arial" panose="020B0604020202020204" pitchFamily="34" charset="0"/>
            </a:endParaRPr>
          </a:p>
        </p:txBody>
      </p:sp>
      <p:sp>
        <p:nvSpPr>
          <p:cNvPr id="45" name="角丸四角形 44"/>
          <p:cNvSpPr/>
          <p:nvPr/>
        </p:nvSpPr>
        <p:spPr>
          <a:xfrm>
            <a:off x="4189305" y="4437112"/>
            <a:ext cx="1322032" cy="715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sv-SE" altLang="ja-JP" sz="1050">
                <a:latin typeface="Arial" panose="020B0604020202020204" pitchFamily="34" charset="0"/>
                <a:ea typeface="AR丸ゴシック体M" panose="020F0609000000000000" pitchFamily="49" charset="-128"/>
                <a:cs typeface="Arial" panose="020B0604020202020204" pitchFamily="34" charset="0"/>
              </a:rPr>
              <a:t>UNFCCC</a:t>
            </a:r>
          </a:p>
          <a:p>
            <a:pPr algn="ctr"/>
            <a:r>
              <a:rPr lang="sv-SE" altLang="ja-JP" sz="800">
                <a:latin typeface="Arial" panose="020B0604020202020204" pitchFamily="34" charset="0"/>
                <a:ea typeface="AR丸ゴシック体M" panose="020F0609000000000000" pitchFamily="49" charset="-128"/>
                <a:cs typeface="Arial" panose="020B0604020202020204" pitchFamily="34" charset="0"/>
              </a:rPr>
              <a:t>United Nations Framework Convention on Climate Change</a:t>
            </a:r>
            <a:endParaRPr kumimoji="1" lang="sv-SE" altLang="ja-JP" sz="800">
              <a:latin typeface="Arial" panose="020B0604020202020204" pitchFamily="34" charset="0"/>
              <a:ea typeface="AR丸ゴシック体M" panose="020F0609000000000000" pitchFamily="49" charset="-128"/>
              <a:cs typeface="Arial" panose="020B0604020202020204" pitchFamily="34" charset="0"/>
            </a:endParaRPr>
          </a:p>
        </p:txBody>
      </p:sp>
      <p:cxnSp>
        <p:nvCxnSpPr>
          <p:cNvPr id="46" name="直線コネクタ 45"/>
          <p:cNvCxnSpPr>
            <a:stCxn id="45" idx="2"/>
            <a:endCxn id="4" idx="0"/>
          </p:cNvCxnSpPr>
          <p:nvPr/>
        </p:nvCxnSpPr>
        <p:spPr>
          <a:xfrm flipH="1">
            <a:off x="4401525" y="5152201"/>
            <a:ext cx="448796" cy="1975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2408177" y="2676525"/>
            <a:ext cx="989513" cy="7691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sv-SE" altLang="ja-JP"/>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71496" y="2636912"/>
            <a:ext cx="1026194" cy="8629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6" name="テキスト ボックス 65"/>
          <p:cNvSpPr txBox="1"/>
          <p:nvPr/>
        </p:nvSpPr>
        <p:spPr>
          <a:xfrm>
            <a:off x="2275577" y="1455111"/>
            <a:ext cx="4650505" cy="4001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altLang="ja-JP" sz="1000" dirty="0" err="1">
                <a:solidFill>
                  <a:schemeClr val="tx1"/>
                </a:solidFill>
                <a:latin typeface="Arial" panose="020B0604020202020204" pitchFamily="34" charset="0"/>
                <a:ea typeface="AR丸ゴシック体M" panose="020F0609000000000000" pitchFamily="49" charset="-128"/>
                <a:cs typeface="Arial" panose="020B0604020202020204" pitchFamily="34" charset="0"/>
              </a:rPr>
              <a:t>Iniativet</a:t>
            </a:r>
            <a:r>
              <a:rPr lang="sv-SE" altLang="ja-JP" sz="1000">
                <a:solidFill>
                  <a:schemeClr val="tx1"/>
                </a:solidFill>
                <a:latin typeface="Arial" panose="020B0604020202020204" pitchFamily="34" charset="0"/>
                <a:ea typeface="AR丸ゴシック体M" panose="020F0609000000000000" pitchFamily="49" charset="-128"/>
                <a:cs typeface="Arial" panose="020B0604020202020204" pitchFamily="34" charset="0"/>
              </a:rPr>
              <a:t> för unga forskare, “WCTRS-Y”, erbjuder stipendier för doktorander och unga forskare motsvarande 18,500 Euro.</a:t>
            </a:r>
          </a:p>
        </p:txBody>
      </p:sp>
      <p:sp>
        <p:nvSpPr>
          <p:cNvPr id="67" name="正方形/長方形 66"/>
          <p:cNvSpPr/>
          <p:nvPr/>
        </p:nvSpPr>
        <p:spPr>
          <a:xfrm>
            <a:off x="4205107" y="3459957"/>
            <a:ext cx="2409826" cy="1214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sv-SE" altLang="ja-JP"/>
          </a:p>
        </p:txBody>
      </p:sp>
      <p:sp>
        <p:nvSpPr>
          <p:cNvPr id="102" name="テキスト ボックス 101"/>
          <p:cNvSpPr txBox="1"/>
          <p:nvPr/>
        </p:nvSpPr>
        <p:spPr>
          <a:xfrm>
            <a:off x="4524578" y="3391108"/>
            <a:ext cx="2300630" cy="230832"/>
          </a:xfrm>
          <a:prstGeom prst="rect">
            <a:avLst/>
          </a:prstGeom>
          <a:noFill/>
        </p:spPr>
        <p:txBody>
          <a:bodyPr wrap="none" rtlCol="0">
            <a:spAutoFit/>
          </a:bodyPr>
          <a:lstStyle/>
          <a:p>
            <a:r>
              <a:rPr kumimoji="1" lang="sv-SE" altLang="ja-JP" sz="900">
                <a:latin typeface="Arial" panose="020B0604020202020204" pitchFamily="34" charset="0"/>
                <a:ea typeface="AR丸ゴシック体M" panose="020F0609000000000000" pitchFamily="49" charset="-128"/>
                <a:cs typeface="Arial" panose="020B0604020202020204" pitchFamily="34" charset="0"/>
              </a:rPr>
              <a:t>Karta över medlemslänger (August 2014)</a:t>
            </a:r>
          </a:p>
        </p:txBody>
      </p:sp>
    </p:spTree>
    <p:extLst>
      <p:ext uri="{BB962C8B-B14F-4D97-AF65-F5344CB8AC3E}">
        <p14:creationId xmlns:p14="http://schemas.microsoft.com/office/powerpoint/2010/main" val="15832608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1249</TotalTime>
  <Words>811</Words>
  <Application>Microsoft Macintosh PowerPoint</Application>
  <PresentationFormat>A4 Paper (210x297 mm)</PresentationFormat>
  <Paragraphs>127</Paragraphs>
  <Slides>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ＭＳ Ｐゴシック</vt:lpstr>
      <vt:lpstr>Arial</vt:lpstr>
      <vt:lpstr>Arial Black</vt:lpstr>
      <vt:lpstr>Arial Narrow</vt:lpstr>
      <vt:lpstr>ARゴシック体S</vt:lpstr>
      <vt:lpstr>AR丸ゴシック体E</vt:lpstr>
      <vt:lpstr>AR丸ゴシック体M</vt:lpstr>
      <vt:lpstr>Calibri</vt:lpstr>
      <vt:lpstr>Elephant</vt:lpstr>
      <vt:lpstr>Office テーマ</vt:lpstr>
      <vt:lpstr>PowerPoint Presentation</vt:lpstr>
      <vt:lpstr>PowerPoint Presentation</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kii</dc:creator>
  <cp:lastModifiedBy>Aseem Kinra</cp:lastModifiedBy>
  <cp:revision>352</cp:revision>
  <cp:lastPrinted>2014-08-12T10:24:57Z</cp:lastPrinted>
  <dcterms:created xsi:type="dcterms:W3CDTF">2014-08-06T03:20:54Z</dcterms:created>
  <dcterms:modified xsi:type="dcterms:W3CDTF">2018-04-22T10:19:09Z</dcterms:modified>
</cp:coreProperties>
</file>