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56" r:id="rId3"/>
  </p:sldIdLst>
  <p:sldSz cx="9906000" cy="6858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D45DB"/>
    <a:srgbClr val="FFFFFF"/>
    <a:srgbClr val="909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129" autoAdjust="0"/>
  </p:normalViewPr>
  <p:slideViewPr>
    <p:cSldViewPr>
      <p:cViewPr varScale="1">
        <p:scale>
          <a:sx n="110" d="100"/>
          <a:sy n="110" d="100"/>
        </p:scale>
        <p:origin x="1416" y="1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550" cy="497492"/>
          </a:xfrm>
          <a:prstGeom prst="rect">
            <a:avLst/>
          </a:prstGeom>
        </p:spPr>
        <p:txBody>
          <a:bodyPr vert="horz" lIns="88249" tIns="44124" rIns="88249" bIns="441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194" y="1"/>
            <a:ext cx="2946550" cy="497492"/>
          </a:xfrm>
          <a:prstGeom prst="rect">
            <a:avLst/>
          </a:prstGeom>
        </p:spPr>
        <p:txBody>
          <a:bodyPr vert="horz" lIns="88249" tIns="44124" rIns="88249" bIns="44124" rtlCol="0"/>
          <a:lstStyle>
            <a:lvl1pPr algn="r">
              <a:defRPr sz="1200"/>
            </a:lvl1pPr>
          </a:lstStyle>
          <a:p>
            <a:fld id="{D4BA2F32-F1A9-4AEE-9E8F-B3892419D43C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402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49" tIns="44124" rIns="88249" bIns="441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623" y="4779310"/>
            <a:ext cx="5440019" cy="3909084"/>
          </a:xfrm>
          <a:prstGeom prst="rect">
            <a:avLst/>
          </a:prstGeom>
        </p:spPr>
        <p:txBody>
          <a:bodyPr vert="horz" lIns="88249" tIns="44124" rIns="88249" bIns="441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321"/>
            <a:ext cx="2946550" cy="497492"/>
          </a:xfrm>
          <a:prstGeom prst="rect">
            <a:avLst/>
          </a:prstGeom>
        </p:spPr>
        <p:txBody>
          <a:bodyPr vert="horz" lIns="88249" tIns="44124" rIns="88249" bIns="441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194" y="9432321"/>
            <a:ext cx="2946550" cy="497492"/>
          </a:xfrm>
          <a:prstGeom prst="rect">
            <a:avLst/>
          </a:prstGeom>
        </p:spPr>
        <p:txBody>
          <a:bodyPr vert="horz" lIns="88249" tIns="44124" rIns="88249" bIns="44124" rtlCol="0" anchor="b"/>
          <a:lstStyle>
            <a:lvl1pPr algn="r">
              <a:defRPr sz="1200"/>
            </a:lvl1pPr>
          </a:lstStyle>
          <a:p>
            <a:fld id="{AAC82595-A83F-48A7-88BC-8A574622F6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39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82595-A83F-48A7-88BC-8A574622F6F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50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www.wctrs-society.com/" TargetMode="External"/><Relationship Id="rId10" Type="http://schemas.openxmlformats.org/officeDocument/2006/relationships/image" Target="../media/image6.jpeg"/><Relationship Id="rId4" Type="http://schemas.openxmlformats.org/officeDocument/2006/relationships/hyperlink" Target="mailto:wctrs@leeds.ac.uk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3278795" y="-1014"/>
            <a:ext cx="3291260" cy="6858000"/>
          </a:xfrm>
          <a:prstGeom prst="rect">
            <a:avLst/>
          </a:prstGeom>
          <a:gradFill flip="none" rotWithShape="1">
            <a:gsLst>
              <a:gs pos="0">
                <a:srgbClr val="3D45DB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620353" y="-1014"/>
            <a:ext cx="3291260" cy="6858000"/>
          </a:xfrm>
          <a:prstGeom prst="rect">
            <a:avLst/>
          </a:prstGeom>
          <a:gradFill flip="none" rotWithShape="1">
            <a:gsLst>
              <a:gs pos="0">
                <a:srgbClr val="3D45DB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25490" y="-1014"/>
            <a:ext cx="3301200" cy="68580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53663" y="44624"/>
            <a:ext cx="150784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W</a:t>
            </a:r>
            <a:r>
              <a:rPr lang="en-US" altLang="ja-JP" sz="1400" dirty="0">
                <a:latin typeface="Elephant" panose="02020904090505020303" pitchFamily="18" charset="0"/>
              </a:rPr>
              <a:t>orld 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C</a:t>
            </a:r>
            <a:r>
              <a:rPr lang="en-US" altLang="ja-JP" sz="1400" dirty="0">
                <a:latin typeface="Elephant" panose="02020904090505020303" pitchFamily="18" charset="0"/>
              </a:rPr>
              <a:t>onference on 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T</a:t>
            </a:r>
            <a:r>
              <a:rPr lang="en-US" altLang="ja-JP" sz="1400" dirty="0">
                <a:latin typeface="Elephant" panose="02020904090505020303" pitchFamily="18" charset="0"/>
              </a:rPr>
              <a:t>ransport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R</a:t>
            </a:r>
            <a:r>
              <a:rPr lang="en-US" altLang="ja-JP" sz="1400" dirty="0">
                <a:latin typeface="Elephant" panose="02020904090505020303" pitchFamily="18" charset="0"/>
              </a:rPr>
              <a:t>esearch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S</a:t>
            </a:r>
            <a:r>
              <a:rPr lang="en-US" altLang="ja-JP" sz="1400" dirty="0">
                <a:latin typeface="Elephant" panose="02020904090505020303" pitchFamily="18" charset="0"/>
              </a:rPr>
              <a:t>ociety</a:t>
            </a:r>
            <a:endParaRPr kumimoji="1" lang="ja-JP" altLang="en-US" sz="1400" dirty="0">
              <a:latin typeface="Elephant" panose="02020904090505020303" pitchFamily="18" charset="0"/>
            </a:endParaRPr>
          </a:p>
        </p:txBody>
      </p:sp>
      <p:pic>
        <p:nvPicPr>
          <p:cNvPr id="6" name="Picture 2" descr="http://wctrs.ish-lyon.cnrs.fr/images/wctrs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543" y="173408"/>
            <a:ext cx="792088" cy="80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7234291" y="620688"/>
            <a:ext cx="2063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sz="4000" b="1" dirty="0">
              <a:solidFill>
                <a:srgbClr val="3D45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ゴシック体S" panose="020B0A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4000" b="1" dirty="0">
                <a:solidFill>
                  <a:srgbClr val="3D45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WCTRS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26438" y="1988840"/>
            <a:ext cx="2879090" cy="263149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La WCTRS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constitue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un forum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d’échange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idées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et des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méthodes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chercheurs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praticiens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, experts et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éducateurs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en transport du monde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entier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perspective multi-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modale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disciplinaire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et multi-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sectorielle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rôle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Société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aussi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soutenir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recherche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transport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pays en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développement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Société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devenue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un forum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majeur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niveau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mondial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conférences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mondiales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, qui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ont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lieu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trois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réunissent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les experts de la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recherche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en transport du monde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entier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pour faire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avancer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apprentissages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latin typeface="Arial" panose="020B0604020202020204" pitchFamily="34" charset="0"/>
                <a:cs typeface="Arial" panose="020B0604020202020204" pitchFamily="34" charset="0"/>
              </a:rPr>
              <a:t>communs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81364" y="0"/>
            <a:ext cx="205787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/>
              <a:t>Les </a:t>
            </a:r>
            <a:r>
              <a:rPr kumimoji="1" lang="en-US" altLang="ja-JP" sz="1600" dirty="0" err="1"/>
              <a:t>conférences</a:t>
            </a:r>
            <a:r>
              <a:rPr kumimoji="1" lang="en-US" altLang="ja-JP" sz="1600" dirty="0"/>
              <a:t> WCTR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52802" y="357166"/>
            <a:ext cx="3017173" cy="2849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1973: Pre-WCTR à Bruges,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Belgique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1977: 1st WCTR à Rotterdam, Pays-Bas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1980: 2nd WCTR à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Londres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, RU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1983:3rd WCTR à Hamburg,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Allemagne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1986:4th WCTR à Vancouver, Canada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1989:5th WCTR à Yokohama,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Japon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1992: 6th WCTR à Lyon, France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1995: 7th WCTR à Sydney,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Australie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1998: 8th WCTR à Anvers,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Belgique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2001: 9th WCTR à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Séoul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Corée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2004: 10th WCTR à Istanbul,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Turquie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2007: 11th WCTR à Berkeley, USA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2010: 12th WCTR à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Lisbonne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, Portugal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2013: 13th WCTR à Rio de Janeiro,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Brésil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2016: 14th WCTR à Shanghai, Chine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2019: 15</a:t>
            </a:r>
            <a:r>
              <a:rPr lang="en-US" altLang="ja-JP" sz="1050" b="1" baseline="30000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WCTR à Bombay, </a:t>
            </a:r>
            <a:r>
              <a:rPr lang="en-US" altLang="ja-JP" sz="1050" b="1" dirty="0" err="1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</a:t>
            </a: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(26-31 </a:t>
            </a:r>
            <a:r>
              <a:rPr lang="en-US" altLang="ja-JP" sz="1050" b="1" dirty="0" err="1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                　</a:t>
            </a:r>
            <a:endParaRPr lang="en-US" altLang="ja-JP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79244" y="4653136"/>
            <a:ext cx="3085924" cy="1561966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Secrétariat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Jennie  Stones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Institute for Transport Studies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The University of Leeds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Leeds LS2 9JT – England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wctrs@leeds.ac.uk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Website:</a:t>
            </a:r>
            <a:r>
              <a:rPr lang="nl-BE" altLang="ja-JP" sz="105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http://www.wctrs-society.com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/>
              <a:t> 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063" y="116632"/>
            <a:ext cx="254428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 message du </a:t>
            </a:r>
            <a:r>
              <a:rPr kumimoji="1" lang="en-US" altLang="ja-JP" sz="16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Président</a:t>
            </a:r>
            <a:endParaRPr kumimoji="1" lang="ja-JP" altLang="en-US" sz="16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8464" y="2276872"/>
            <a:ext cx="3081466" cy="4478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WCTRS est enregistrée (en droit suisse) comme organisation à but non lucratif, à visée académique et de portée internationale.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regroupe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chercheurs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couvrent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modes de transport et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toutes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disciplines (sciences de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l’ingénieur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sciences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humaines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sociales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…) et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soin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particulier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 passage de la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théorie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la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pratique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Toutes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régions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monde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représentées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pays en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développement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pays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émergeants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pays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développés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diversité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et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volonté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rassembler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recherche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transport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véritablement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marque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WCTRS,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probablement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unique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monde pour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thématique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endParaRPr lang="en-US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WCTRS a pour but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d’utiliser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diversité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membres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 service d’un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développement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intensif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recherche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transport, capable de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pousser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les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frontières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permettant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déveloper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initiatives des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jeunes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chercheurs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scientifiques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monde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entier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r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Le </a:t>
            </a:r>
            <a:r>
              <a:rPr lang="en-US" altLang="ja-JP" sz="11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Président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 la WCTRS</a:t>
            </a:r>
          </a:p>
          <a:p>
            <a:pPr algn="r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Prof. </a:t>
            </a:r>
            <a:r>
              <a:rPr lang="en-US" altLang="ja-JP" sz="11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Yoshitsugu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HAYASHI</a:t>
            </a:r>
          </a:p>
          <a:p>
            <a:pPr algn="r"/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Université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 Chubu,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Japon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52600" y="836712"/>
            <a:ext cx="1857330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La 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WCTRS (World Conference on Transport Research Society)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été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créée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Rotterdam en 1977 en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forum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réunissant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chercheurs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les </a:t>
            </a:r>
            <a:r>
              <a:rPr lang="en-US" altLang="ja-JP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praticiens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transport</a:t>
            </a:r>
            <a:endParaRPr kumimoji="1" lang="ja-JP" altLang="en-US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041232" y="4725144"/>
            <a:ext cx="2446042" cy="1651624"/>
            <a:chOff x="6969224" y="4873721"/>
            <a:chExt cx="2446042" cy="1651624"/>
          </a:xfrm>
        </p:grpSpPr>
        <p:pic>
          <p:nvPicPr>
            <p:cNvPr id="13" name="Picture 2" descr="https://scontent-b.xx.fbcdn.net/hphotos-xpa1/v/t1.0-9/1173837_517139565036189_1489548223_n.jpg?oh=3e04fbb3ecd66a63eb9aefad8408efdd&amp;oe=544E0E6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224" y="4873721"/>
              <a:ext cx="1188720" cy="787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s://fbcdn-sphotos-f-a.akamaihd.net/hphotos-ak-xpf1/t1.0-9/1236276_517139248369554_1006105847_n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6546" y="4873721"/>
              <a:ext cx="1188720" cy="787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https://fbcdn-sphotos-h-a.akamaihd.net/hphotos-ak-frc3/t1.0-9/1011649_517136485036497_852321571_n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224" y="5737817"/>
              <a:ext cx="1188721" cy="787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https://lh4.googleusercontent.com/-Q2AhPp8D_8E/U-jN91aWEvI/AAAAAAAAAGE/FOmjUeZGgJw/w973-h730-no/DSC03238.JP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9" b="13927"/>
            <a:stretch/>
          </p:blipFill>
          <p:spPr bwMode="auto">
            <a:xfrm>
              <a:off x="8228776" y="5737817"/>
              <a:ext cx="1186490" cy="787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410" name="Picture 2" descr="http://wctrs.ish-lyon.cnrs.fr/images/stories/wctrs_images/yoshi_sphoto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4" t="9058" r="5607" b="9827"/>
          <a:stretch/>
        </p:blipFill>
        <p:spPr bwMode="auto">
          <a:xfrm>
            <a:off x="-15552" y="570160"/>
            <a:ext cx="1383030" cy="16477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7172126" y="6381328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www.wctrs.leeds.ac.uk</a:t>
            </a:r>
            <a:endParaRPr kumimoji="1" lang="ja-JP" alt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79244" y="3140968"/>
            <a:ext cx="3085924" cy="1561966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Dirigeants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Président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: Yoshi HAYASHI</a:t>
            </a:r>
          </a:p>
          <a:p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Président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comité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scientifique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: Lori TAVASSZY</a:t>
            </a:r>
          </a:p>
          <a:p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Secrétaire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général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: Greg MARSDEN</a:t>
            </a:r>
          </a:p>
          <a:p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Editeurs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en chef: Tae OUM et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Rosário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MACÀRIO</a:t>
            </a:r>
          </a:p>
          <a:p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Directeur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conférences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: Krishna RAO</a:t>
            </a:r>
          </a:p>
        </p:txBody>
      </p:sp>
    </p:spTree>
    <p:extLst>
      <p:ext uri="{BB962C8B-B14F-4D97-AF65-F5344CB8AC3E}">
        <p14:creationId xmlns:p14="http://schemas.microsoft.com/office/powerpoint/2010/main" val="246001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角丸四角形 67"/>
          <p:cNvSpPr/>
          <p:nvPr/>
        </p:nvSpPr>
        <p:spPr>
          <a:xfrm>
            <a:off x="56456" y="2564903"/>
            <a:ext cx="2088232" cy="1844015"/>
          </a:xfrm>
          <a:prstGeom prst="roundRect">
            <a:avLst>
              <a:gd name="adj" fmla="val 11322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7026956" y="116632"/>
            <a:ext cx="2822587" cy="6676054"/>
          </a:xfrm>
          <a:prstGeom prst="roundRect">
            <a:avLst>
              <a:gd name="adj" fmla="val 10254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58032" y="4581128"/>
            <a:ext cx="2086848" cy="2093360"/>
          </a:xfrm>
          <a:prstGeom prst="roundRect">
            <a:avLst>
              <a:gd name="adj" fmla="val 13431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角丸四角形 2060"/>
          <p:cNvSpPr/>
          <p:nvPr/>
        </p:nvSpPr>
        <p:spPr>
          <a:xfrm>
            <a:off x="56456" y="116632"/>
            <a:ext cx="2088232" cy="2376264"/>
          </a:xfrm>
          <a:prstGeom prst="roundRect">
            <a:avLst>
              <a:gd name="adj" fmla="val 11322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3241" y="116632"/>
            <a:ext cx="279276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Thématiques</a:t>
            </a:r>
            <a:r>
              <a:rPr lang="en-US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 et </a:t>
            </a:r>
            <a:r>
              <a:rPr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groupes</a:t>
            </a:r>
            <a:r>
              <a:rPr lang="en-US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spécialisés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9568" y="4651163"/>
            <a:ext cx="154401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Contributions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464" y="2492896"/>
            <a:ext cx="96693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Revues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94364" y="3895722"/>
            <a:ext cx="136447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Partenaires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16696" y="107921"/>
            <a:ext cx="4672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La </a:t>
            </a:r>
            <a:r>
              <a:rPr lang="en-US" altLang="ja-JP" sz="2000" dirty="0" err="1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Société</a:t>
            </a:r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 de la </a:t>
            </a:r>
            <a:r>
              <a:rPr lang="en-US" altLang="ja-JP" sz="2000" dirty="0" err="1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Conférence</a:t>
            </a:r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err="1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Mondiale</a:t>
            </a:r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err="1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sur</a:t>
            </a:r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 la </a:t>
            </a:r>
            <a:r>
              <a:rPr lang="en-US" altLang="ja-JP" sz="2000" dirty="0" err="1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Recherche</a:t>
            </a:r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 en Transport (WCTRS)</a:t>
            </a:r>
            <a:endParaRPr kumimoji="1" lang="en-US" altLang="ja-JP" sz="2000" dirty="0">
              <a:solidFill>
                <a:srgbClr val="3D45DB"/>
              </a:solidFill>
              <a:latin typeface="Arial" panose="020B0604020202020204" pitchFamily="34" charset="0"/>
              <a:ea typeface="ARゴシック体S" panose="020B0A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94364" y="1124744"/>
            <a:ext cx="114646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Membres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69224" y="692696"/>
            <a:ext cx="2808311" cy="6247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La WCTRS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est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organisée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en 9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thématiques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(“Topic Areas”) et 33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groupes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(“SIGs”) qui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organisent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les sessions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lors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 la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Conférence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mondiale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ont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échanges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et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montent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séminaires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en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dehors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conférences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éditent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numéros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spéciaux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 revues et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coopèrent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avec des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organismes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internationaux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900"/>
              </a:lnSpc>
            </a:pPr>
            <a:endParaRPr lang="en-US" altLang="ja-JP" sz="800" b="1" dirty="0">
              <a:latin typeface="Arial Narrow" panose="020B060602020203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A: Transport Modes: General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A1  Air Transport and Airports / ATRS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A2  Maritime Transport and Ports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A3  Rail Transport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B: Freight Transport and Logistics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B1  Logistics and Freight Transport Operations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B2  Humanitarian Logistics in Disasters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B3  Intermodal Freight Transport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B4  Urban Goods Movement	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B5  Freight Transport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Modelling</a:t>
            </a:r>
            <a:endParaRPr lang="en-US" altLang="ja-JP" sz="800" dirty="0">
              <a:latin typeface="Arial Narrow" panose="020B060602020203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marL="269875" indent="-269875"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C: Traffic Management, Operations and Control 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C1  Traffic Theory and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Modelling</a:t>
            </a: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/Optimization and Traffic Flow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C2  Urban Transport Operations	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C3  Intelligent Transport Systems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C4  Traffic Safety Analysis and Policy	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D: Activity and Transport Demand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D1  Data Collection and Processing Methods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D2  Travel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Behaviour</a:t>
            </a: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and Choice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Modelling</a:t>
            </a:r>
            <a:endParaRPr lang="en-US" altLang="ja-JP" sz="800" dirty="0">
              <a:latin typeface="Arial Narrow" panose="020B060602020203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D3  Applications of Travel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Beh</a:t>
            </a: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 Analysis and Demand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Modelling</a:t>
            </a:r>
            <a:endParaRPr lang="en-US" altLang="ja-JP" sz="800" dirty="0">
              <a:latin typeface="Arial Narrow" panose="020B060602020203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D4  ICT, Activities, Time Use and Travel Demand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E: Transport Economics and Finance </a:t>
            </a: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E1  Transport System Analysis and Economic Evaluation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E2  Transport Pricing and Economic Regulation 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F: Transport, Land Use and Sustainability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F1  Transport and Spatial Development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F2  Transport,  Climate Change and Clean Air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F3  Smart Transport, Smart City and Quality of Life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F4  Transport and Health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F5  Transport Noise and Vibration Control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G: Transport Planning and Policy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G1  Governance and Decision-making Processes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G2  National and Regional Transport Planning and Policy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G3  Urban Transport Planning and Policy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G4  Cultural and Social Issues in Transport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G5  Disaster Resilience in Transport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H: Transport in Developing and Emerging Countries </a:t>
            </a: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H1 Transport Eco, Finance, and Policy in Developing Countries</a:t>
            </a:r>
          </a:p>
          <a:p>
            <a:pPr marL="357188" indent="-357188"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H2 Infrastructure Op and Traffic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Mngt</a:t>
            </a: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in Developing Countries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H5  Urban Transport in Developing Countries / CODATU</a:t>
            </a:r>
          </a:p>
          <a:p>
            <a:pPr algn="just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I: Infrastructure Design and Maintenance</a:t>
            </a:r>
            <a:endParaRPr lang="en-US" altLang="ja-JP" sz="800" dirty="0">
              <a:latin typeface="Arial Narrow" panose="020B060602020203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I1 Highway design and materials </a:t>
            </a:r>
          </a:p>
          <a:p>
            <a:pPr algn="just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I2 Infrastructure Management</a:t>
            </a:r>
          </a:p>
          <a:p>
            <a:pPr algn="r">
              <a:lnSpc>
                <a:spcPts val="900"/>
              </a:lnSpc>
            </a:pPr>
            <a:r>
              <a:rPr lang="en-US" altLang="ja-JP" sz="9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.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96171" y="3833889"/>
            <a:ext cx="3530785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Nous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travaillons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en collaboration avec un ensemble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varié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d’organisations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internationales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d’instituts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recherche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de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sociétés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académiques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d’ONG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etc.</a:t>
            </a:r>
            <a:endParaRPr lang="ja-JP" altLang="en-US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3843890" y="5349701"/>
            <a:ext cx="1115270" cy="4823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WCTRS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454957" y="5274149"/>
            <a:ext cx="1024714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TRB</a:t>
            </a: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Transportation Research Board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992804" y="6142413"/>
            <a:ext cx="805291" cy="28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CODATU</a:t>
            </a:r>
            <a:endParaRPr kumimoji="1" lang="ja-JP" altLang="en-US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485922" y="5272633"/>
            <a:ext cx="1353180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EASTS</a:t>
            </a:r>
            <a:endParaRPr lang="en-US" altLang="ja-JP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Eastern </a:t>
            </a:r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Asia Society of Transportation Studies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5042167" y="5874396"/>
            <a:ext cx="1654704" cy="715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CUPUM</a:t>
            </a:r>
          </a:p>
          <a:p>
            <a:pPr algn="ctr"/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International Conference on Computers in Urban Planning &amp; Urban Management </a:t>
            </a:r>
            <a:endParaRPr kumimoji="1" lang="ja-JP" altLang="en-US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454957" y="5977130"/>
            <a:ext cx="1115208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</a:t>
            </a:r>
            <a:endParaRPr kumimoji="1" lang="en-US" altLang="ja-JP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 Research Arena 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454957" y="4437112"/>
            <a:ext cx="1046106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OCDE </a:t>
            </a:r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ITF</a:t>
            </a:r>
            <a:endParaRPr kumimoji="1" lang="en-US" altLang="ja-JP" sz="12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International Transport Forum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512840" y="4488189"/>
            <a:ext cx="720080" cy="374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Banque</a:t>
            </a:r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kumimoji="1" lang="en-US" altLang="ja-JP" sz="8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Mondiale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cxnSp>
        <p:nvCxnSpPr>
          <p:cNvPr id="27" name="直線コネクタ 26"/>
          <p:cNvCxnSpPr>
            <a:stCxn id="24" idx="3"/>
            <a:endCxn id="4" idx="3"/>
          </p:cNvCxnSpPr>
          <p:nvPr/>
        </p:nvCxnSpPr>
        <p:spPr>
          <a:xfrm flipV="1">
            <a:off x="3570165" y="5761404"/>
            <a:ext cx="437053" cy="492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5" idx="2"/>
            <a:endCxn id="4" idx="1"/>
          </p:cNvCxnSpPr>
          <p:nvPr/>
        </p:nvCxnSpPr>
        <p:spPr>
          <a:xfrm>
            <a:off x="2978010" y="4990455"/>
            <a:ext cx="1029208" cy="42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6" idx="2"/>
            <a:endCxn id="4" idx="0"/>
          </p:cNvCxnSpPr>
          <p:nvPr/>
        </p:nvCxnSpPr>
        <p:spPr>
          <a:xfrm>
            <a:off x="3872880" y="4862760"/>
            <a:ext cx="528645" cy="486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22" idx="1"/>
            <a:endCxn id="4" idx="6"/>
          </p:cNvCxnSpPr>
          <p:nvPr/>
        </p:nvCxnSpPr>
        <p:spPr>
          <a:xfrm flipH="1">
            <a:off x="4959160" y="5549305"/>
            <a:ext cx="526762" cy="41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4" idx="2"/>
            <a:endCxn id="12" idx="3"/>
          </p:cNvCxnSpPr>
          <p:nvPr/>
        </p:nvCxnSpPr>
        <p:spPr>
          <a:xfrm flipH="1" flipV="1">
            <a:off x="3479671" y="5550821"/>
            <a:ext cx="364219" cy="4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4" idx="4"/>
            <a:endCxn id="21" idx="0"/>
          </p:cNvCxnSpPr>
          <p:nvPr/>
        </p:nvCxnSpPr>
        <p:spPr>
          <a:xfrm flipH="1">
            <a:off x="4395450" y="5832041"/>
            <a:ext cx="6075" cy="31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" idx="5"/>
            <a:endCxn id="23" idx="1"/>
          </p:cNvCxnSpPr>
          <p:nvPr/>
        </p:nvCxnSpPr>
        <p:spPr>
          <a:xfrm>
            <a:off x="4795832" y="5761404"/>
            <a:ext cx="246335" cy="470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103"/>
          <p:cNvSpPr txBox="1"/>
          <p:nvPr/>
        </p:nvSpPr>
        <p:spPr>
          <a:xfrm>
            <a:off x="128464" y="116632"/>
            <a:ext cx="149271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Conférences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8033" y="404664"/>
            <a:ext cx="2158807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La WCTRS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organise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conférence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mondiale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tous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les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trois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ans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événement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principal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dans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la vie de la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Société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 Des prix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sont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remis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à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cette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occasion.</a:t>
            </a:r>
          </a:p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La World Conference on Transport Research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représente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le plus grand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rassemblement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mondial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chercheurs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et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praticiens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du transport: 1500 à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Lisbonne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(2010), 900 à Rio de Janeiro (2013), 1200 à Shanghai (2016).</a:t>
            </a:r>
            <a:endParaRPr lang="ja-JP" altLang="en-US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8033" y="4941168"/>
            <a:ext cx="2158807" cy="1785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La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Société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présence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active et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régulière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dans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les forums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politiques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et les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événements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internationaux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et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offre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des avis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professionnels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sur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l’importance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des transports et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leurs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évolutions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</a:t>
            </a:r>
          </a:p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  Nous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sommes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également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consultés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sur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questions par des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gouvernements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nationaux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et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locaux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des pays en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développement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0" y="2780928"/>
            <a:ext cx="2160286" cy="163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WCTRS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gère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deux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revues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académiques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internationales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publiées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par Elsevier:“</a:t>
            </a:r>
            <a:r>
              <a:rPr lang="en-US" altLang="ja-JP" sz="1000" b="1" dirty="0">
                <a:solidFill>
                  <a:srgbClr val="3D45DB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 Policy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” et “</a:t>
            </a:r>
            <a:r>
              <a:rPr lang="en-US" altLang="ja-JP" sz="1000" b="1" dirty="0">
                <a:solidFill>
                  <a:srgbClr val="3D45DB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Case studies on Transport Policy.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”</a:t>
            </a:r>
          </a:p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Par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ailleurs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coopération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été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établie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avec 24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autres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revues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majeures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pour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publier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les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bons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articles de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conférence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dans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des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numéros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spéciaux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0" name="角丸四角形 109"/>
          <p:cNvSpPr/>
          <p:nvPr/>
        </p:nvSpPr>
        <p:spPr>
          <a:xfrm>
            <a:off x="2216696" y="1052736"/>
            <a:ext cx="4709386" cy="2733454"/>
          </a:xfrm>
          <a:prstGeom prst="roundRect">
            <a:avLst>
              <a:gd name="adj" fmla="val 11115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2216696" y="3789040"/>
            <a:ext cx="4709386" cy="2937358"/>
          </a:xfrm>
          <a:prstGeom prst="roundRect">
            <a:avLst>
              <a:gd name="adj" fmla="val 10902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557930" y="4437112"/>
            <a:ext cx="1312040" cy="689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SLoCaT</a:t>
            </a:r>
            <a:endParaRPr kumimoji="1" lang="en-US" altLang="ja-JP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Partnershi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 on Sustainable Low-Carbon Transport</a:t>
            </a:r>
            <a:endParaRPr kumimoji="1" lang="en-US" altLang="ja-JP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cxnSp>
        <p:nvCxnSpPr>
          <p:cNvPr id="51" name="直線コネクタ 50"/>
          <p:cNvCxnSpPr>
            <a:stCxn id="42" idx="2"/>
            <a:endCxn id="4" idx="7"/>
          </p:cNvCxnSpPr>
          <p:nvPr/>
        </p:nvCxnSpPr>
        <p:spPr>
          <a:xfrm flipH="1">
            <a:off x="4795832" y="5126662"/>
            <a:ext cx="1418118" cy="293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3512840" y="1124744"/>
            <a:ext cx="3586124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b="1" dirty="0">
                <a:solidFill>
                  <a:srgbClr val="0000FF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1374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membres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chercheurs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ou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praticiens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, de </a:t>
            </a:r>
            <a:r>
              <a:rPr lang="en-US" altLang="ja-JP" sz="1000" b="1" dirty="0">
                <a:solidFill>
                  <a:srgbClr val="0000FF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83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pays.</a:t>
            </a:r>
            <a:endParaRPr lang="en-US" altLang="ja-JP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189305" y="4437112"/>
            <a:ext cx="1322032" cy="715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UNFCCC</a:t>
            </a:r>
          </a:p>
          <a:p>
            <a:pPr algn="ctr"/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United Nations Framework Convention on Climate Change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cxnSp>
        <p:nvCxnSpPr>
          <p:cNvPr id="46" name="直線コネクタ 45"/>
          <p:cNvCxnSpPr>
            <a:stCxn id="45" idx="2"/>
            <a:endCxn id="4" idx="0"/>
          </p:cNvCxnSpPr>
          <p:nvPr/>
        </p:nvCxnSpPr>
        <p:spPr>
          <a:xfrm flipH="1">
            <a:off x="4401525" y="5152201"/>
            <a:ext cx="448796" cy="19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2275577" y="1455111"/>
            <a:ext cx="4650505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L’initiative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à destination des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jeunes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chercheurs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: “WCTRS-Y”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offre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aux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doctorants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et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jeunes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 err="1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chercheurs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des bourses avec un budget total de </a:t>
            </a:r>
            <a:r>
              <a:rPr lang="en-US" altLang="ja-JP" sz="100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18.500 Euros </a:t>
            </a:r>
            <a:r>
              <a:rPr lang="en-US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pour 2019.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205107" y="3459957"/>
            <a:ext cx="2409826" cy="121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952868" y="3571876"/>
            <a:ext cx="28777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fr-FR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Carte de l’origine par pays des membres </a:t>
            </a:r>
            <a:r>
              <a:rPr kumimoji="1" lang="en-US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(</a:t>
            </a:r>
            <a:r>
              <a:rPr kumimoji="1" lang="en-US" altLang="ja-JP" sz="9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déc</a:t>
            </a:r>
            <a:r>
              <a:rPr kumimoji="1" lang="en-US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. 2016)</a:t>
            </a:r>
            <a:endParaRPr kumimoji="1" lang="ja-JP" altLang="en-US" sz="9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pic>
        <p:nvPicPr>
          <p:cNvPr id="4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" t="18026" r="2212" b="18714"/>
          <a:stretch/>
        </p:blipFill>
        <p:spPr bwMode="auto">
          <a:xfrm>
            <a:off x="2850345" y="1963398"/>
            <a:ext cx="3694681" cy="154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70" y="2857496"/>
            <a:ext cx="1026194" cy="86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26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938</Words>
  <Application>Microsoft Macintosh PowerPoint</Application>
  <PresentationFormat>A4 Paper (210x297 mm)</PresentationFormat>
  <Paragraphs>130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ＭＳ Ｐゴシック</vt:lpstr>
      <vt:lpstr>Arial</vt:lpstr>
      <vt:lpstr>Arial Black</vt:lpstr>
      <vt:lpstr>Arial Narrow</vt:lpstr>
      <vt:lpstr>ARゴシック体S</vt:lpstr>
      <vt:lpstr>AR丸ゴシック体E</vt:lpstr>
      <vt:lpstr>AR丸ゴシック体M</vt:lpstr>
      <vt:lpstr>Calibri</vt:lpstr>
      <vt:lpstr>Elephant</vt:lpstr>
      <vt:lpstr>Office 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kii</dc:creator>
  <cp:lastModifiedBy>Aseem Kinra</cp:lastModifiedBy>
  <cp:revision>429</cp:revision>
  <cp:lastPrinted>2014-08-12T10:24:57Z</cp:lastPrinted>
  <dcterms:created xsi:type="dcterms:W3CDTF">2015-01-23T11:35:29Z</dcterms:created>
  <dcterms:modified xsi:type="dcterms:W3CDTF">2018-04-22T10:14:28Z</dcterms:modified>
</cp:coreProperties>
</file>