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3" r:id="rId2"/>
    <p:sldId id="256" r:id="rId3"/>
  </p:sldIdLst>
  <p:sldSz cx="9906000" cy="6858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D45DB"/>
    <a:srgbClr val="FFFFFF"/>
    <a:srgbClr val="909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8"/>
    <p:restoredTop sz="83626" autoAdjust="0"/>
  </p:normalViewPr>
  <p:slideViewPr>
    <p:cSldViewPr>
      <p:cViewPr varScale="1">
        <p:scale>
          <a:sx n="98" d="100"/>
          <a:sy n="98" d="100"/>
        </p:scale>
        <p:origin x="1784" y="19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A2F32-F1A9-4AEE-9E8F-B3892419D43C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82595-A83F-48A7-88BC-8A574622F6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39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82595-A83F-48A7-88BC-8A574622F6F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50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://www.wctrs-society.com/" TargetMode="External"/><Relationship Id="rId10" Type="http://schemas.openxmlformats.org/officeDocument/2006/relationships/image" Target="../media/image6.jpeg"/><Relationship Id="rId4" Type="http://schemas.openxmlformats.org/officeDocument/2006/relationships/hyperlink" Target="mailto:wctrs@leeds.ac.uk" TargetMode="Externa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3278795" y="-1014"/>
            <a:ext cx="3291260" cy="6858000"/>
          </a:xfrm>
          <a:prstGeom prst="rect">
            <a:avLst/>
          </a:prstGeom>
          <a:gradFill flip="none" rotWithShape="1">
            <a:gsLst>
              <a:gs pos="0">
                <a:srgbClr val="3D45DB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620353" y="-1014"/>
            <a:ext cx="3291260" cy="6858000"/>
          </a:xfrm>
          <a:prstGeom prst="rect">
            <a:avLst/>
          </a:prstGeom>
          <a:gradFill flip="none" rotWithShape="1">
            <a:gsLst>
              <a:gs pos="0">
                <a:srgbClr val="3D45DB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25490" y="-1014"/>
            <a:ext cx="3301200" cy="68580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053663" y="44624"/>
            <a:ext cx="150784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W</a:t>
            </a:r>
            <a:r>
              <a:rPr lang="en-US" altLang="ja-JP" sz="1400" dirty="0">
                <a:latin typeface="Elephant" panose="02020904090505020303" pitchFamily="18" charset="0"/>
              </a:rPr>
              <a:t>orld </a:t>
            </a:r>
          </a:p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C</a:t>
            </a:r>
            <a:r>
              <a:rPr lang="en-US" altLang="ja-JP" sz="1400" dirty="0">
                <a:latin typeface="Elephant" panose="02020904090505020303" pitchFamily="18" charset="0"/>
              </a:rPr>
              <a:t>onference on </a:t>
            </a:r>
          </a:p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T</a:t>
            </a:r>
            <a:r>
              <a:rPr lang="en-US" altLang="ja-JP" sz="1400" dirty="0">
                <a:latin typeface="Elephant" panose="02020904090505020303" pitchFamily="18" charset="0"/>
              </a:rPr>
              <a:t>ransport</a:t>
            </a:r>
          </a:p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R</a:t>
            </a:r>
            <a:r>
              <a:rPr lang="en-US" altLang="ja-JP" sz="1400" dirty="0">
                <a:latin typeface="Elephant" panose="02020904090505020303" pitchFamily="18" charset="0"/>
              </a:rPr>
              <a:t>esearch</a:t>
            </a:r>
          </a:p>
          <a:p>
            <a:r>
              <a:rPr lang="en-US" altLang="ja-JP" sz="1400" dirty="0">
                <a:solidFill>
                  <a:srgbClr val="3D45DB"/>
                </a:solidFill>
                <a:latin typeface="Elephant" panose="02020904090505020303" pitchFamily="18" charset="0"/>
              </a:rPr>
              <a:t>S</a:t>
            </a:r>
            <a:r>
              <a:rPr lang="en-US" altLang="ja-JP" sz="1400" dirty="0">
                <a:latin typeface="Elephant" panose="02020904090505020303" pitchFamily="18" charset="0"/>
              </a:rPr>
              <a:t>ociety</a:t>
            </a:r>
            <a:endParaRPr kumimoji="1" lang="ja-JP" altLang="en-US" sz="1400" dirty="0">
              <a:latin typeface="Elephant" panose="02020904090505020303" pitchFamily="18" charset="0"/>
            </a:endParaRPr>
          </a:p>
        </p:txBody>
      </p:sp>
      <p:pic>
        <p:nvPicPr>
          <p:cNvPr id="6" name="Picture 2" descr="http://wctrs.ish-lyon.cnrs.fr/images/wctrs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543" y="173408"/>
            <a:ext cx="792088" cy="80732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7234291" y="620688"/>
            <a:ext cx="20633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kumimoji="1" lang="en-US" altLang="ja-JP" sz="4000" b="1" dirty="0">
              <a:solidFill>
                <a:srgbClr val="3D45D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ゴシック体S" panose="020B0A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4000" b="1" dirty="0">
                <a:solidFill>
                  <a:srgbClr val="3D45D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WCTRS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26438" y="1988840"/>
            <a:ext cx="2879090" cy="1954381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</a:t>
            </a:r>
            <a:r>
              <a:rPr lang="da-DK" sz="1100" dirty="0"/>
              <a:t>WCTRS stiller et forum til rådighed for udveksling af ideer mellem transportforskere, ledere, politikere og undervisere fra hele verden - fra et multimodalt, multidisciplinær og multisektorielt perspektiv. Foreningens rolle inkluderer støtte til udviklingslande. Foreningen er blevet et primært forum for sådanne internationale transportudvekslinger; the World Conferences er stedet, hvor førende transport professionelle fra alle lande og områder samles for at lære af hinanden.</a:t>
            </a:r>
            <a:endParaRPr lang="en-US" altLang="ja-JP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68824" y="116632"/>
            <a:ext cx="175019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/>
              <a:t>WCTR</a:t>
            </a:r>
            <a:r>
              <a:rPr kumimoji="1" lang="ja-JP" altLang="en-US" sz="1600" dirty="0"/>
              <a:t> </a:t>
            </a:r>
            <a:r>
              <a:rPr lang="en-US" altLang="ja-JP" sz="1600" dirty="0" err="1"/>
              <a:t>konferencer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83389" y="404664"/>
            <a:ext cx="3151825" cy="2721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da-DK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1973: </a:t>
            </a:r>
            <a:r>
              <a:rPr lang="da-DK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da-DK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-WCTR i </a:t>
            </a:r>
            <a:r>
              <a:rPr lang="da-DK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Brugge</a:t>
            </a:r>
            <a:r>
              <a:rPr lang="da-DK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, Belgien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da-DK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1977: 1st WCTR i Rotterdam, Holland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da-DK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1980: 2nd WCTR i London, UK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da-DK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1983: 3rd WCTR i Hamborg, Tyskland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da-DK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1986: 4th WCTR i Vancouver, Canada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da-DK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1989: 5th WCTR i Yokohama, Japan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da-DK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1992: 6th WCTR i Lyon, Frankrig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da-DK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1995: 7th WCTR i Sydney, Australien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da-DK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1998: 8th WCTR i Antwerpen, Belgien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da-DK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2001: 9th WCTR i Seoul, Korea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da-DK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2004: 10th WCTR i Istanbul, Tyrkiet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da-DK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2007: 11th WCTR i Berkeley, USA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da-DK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2010: 12th WCTR i Lissabon, Portugal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da-DK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2013: 13th WCTR i Rio de Janeiro, Brasilien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da-DK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2016: 14th WCTR i Shanghai, Kina</a:t>
            </a:r>
          </a:p>
          <a:p>
            <a:pPr>
              <a:lnSpc>
                <a:spcPts val="1000"/>
              </a:lnSpc>
              <a:spcBef>
                <a:spcPts val="300"/>
              </a:spcBef>
            </a:pPr>
            <a:r>
              <a:rPr lang="da-DK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2019: 15th WCTR i </a:t>
            </a:r>
            <a:r>
              <a:rPr lang="da-DK" altLang="ja-JP" sz="1050" b="1" dirty="0" err="1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Mumbai</a:t>
            </a:r>
            <a:r>
              <a:rPr lang="da-DK" altLang="ja-JP" sz="1050" b="1" dirty="0">
                <a:solidFill>
                  <a:srgbClr val="3D45D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Indien (26-31. maj)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79244" y="4653136"/>
            <a:ext cx="3085924" cy="1277273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WCTRS</a:t>
            </a:r>
            <a:r>
              <a:rPr lang="ja-JP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Secretariat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Institute for Transport Studies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The University of Leeds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Leeds LS2 9JT – England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wctrs@leeds.ac.uk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  <a:r>
              <a:rPr lang="nl-BE" altLang="ja-JP" sz="105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http://www.wctrs-society.com</a:t>
            </a:r>
            <a:r>
              <a:rPr lang="en-US" altLang="ja-JP" sz="105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</a:t>
            </a:r>
            <a:endParaRPr lang="en-US" altLang="ja-JP" sz="105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/>
              <a:t> </a:t>
            </a:r>
            <a:endParaRPr lang="en-US" altLang="ja-JP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063" y="116632"/>
            <a:ext cx="287640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da-DK" altLang="ja-JP" sz="16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En meddelelse fra formanden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8464" y="2276872"/>
            <a:ext cx="3081466" cy="3816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100" dirty="0"/>
              <a:t>Det er registreret som en international akademisk og non-profit forening under s</a:t>
            </a:r>
            <a:r>
              <a:rPr lang="en-US" sz="1100" dirty="0" err="1"/>
              <a:t>chweizisk</a:t>
            </a:r>
            <a:r>
              <a:rPr lang="en-US" sz="1100" dirty="0"/>
              <a:t> </a:t>
            </a:r>
            <a:r>
              <a:rPr lang="da-DK" sz="1100" dirty="0"/>
              <a:t>lovgivning. Foreningen inkluderer nu eminente videnskabsfolk inden for alle former for transport, alle tilgange af ingeniørarbejde, fra økonomi til politik samt fra praksis til teori og alle regioner fra udviklings-, til fremspirende og udviklede lande. Denne ’mangfoldighed’ med ’kooperativ brodannelse mellem forskellige kompetencer’ er det mest nævneværdige aktiv ved WCTRS og det findes ikke andre steder i verden.</a:t>
            </a:r>
            <a:endParaRPr lang="en-US" sz="1100" dirty="0"/>
          </a:p>
          <a:p>
            <a:r>
              <a:rPr lang="en-US" sz="1100" dirty="0"/>
              <a:t> </a:t>
            </a:r>
          </a:p>
          <a:p>
            <a:r>
              <a:rPr lang="da-DK" sz="1100" dirty="0"/>
              <a:t>  WCTRS har til hensigt at udnytte de forskelligartede menneskelige ressourcer blandt foreningens enestående medlemmer til intensiv udvikling af nye grænseområder inden for forskning og kapacitetsudvikling mellem unge videnskabsfolk og forskere.</a:t>
            </a:r>
            <a:endParaRPr lang="en-US" sz="1100" dirty="0"/>
          </a:p>
          <a:p>
            <a:endParaRPr lang="en-US" altLang="ja-JP" sz="11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r"/>
            <a:r>
              <a:rPr lang="en-US" altLang="ja-JP" sz="11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Formand</a:t>
            </a:r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for WCTRS</a:t>
            </a:r>
          </a:p>
          <a:p>
            <a:pPr algn="r"/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Prof. </a:t>
            </a:r>
            <a:r>
              <a:rPr lang="en-US" altLang="ja-JP" sz="110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Yoshitsugu</a:t>
            </a:r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HAYASHI</a:t>
            </a:r>
          </a:p>
          <a:p>
            <a:pPr algn="r"/>
            <a:r>
              <a:rPr lang="en-US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(Nagoya University, Japan)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90531" y="836712"/>
            <a:ext cx="1857330" cy="1277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altLang="ja-JP" sz="110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WCTRS </a:t>
            </a:r>
            <a:r>
              <a:rPr lang="da-DK" altLang="ja-JP" sz="11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(World Conference on Transport Research Society) </a:t>
            </a:r>
            <a:r>
              <a:rPr lang="da-DK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begyndte i Rotterdam i 1977 som et brodannende forum for transportforskere og -udøvere.</a:t>
            </a:r>
            <a:endParaRPr kumimoji="1" lang="da-DK" altLang="ja-JP" sz="11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7042962" y="4581128"/>
            <a:ext cx="2446042" cy="1651624"/>
            <a:chOff x="6969224" y="4873721"/>
            <a:chExt cx="2446042" cy="1651624"/>
          </a:xfrm>
        </p:grpSpPr>
        <p:pic>
          <p:nvPicPr>
            <p:cNvPr id="13" name="Picture 2" descr="https://scontent-b.xx.fbcdn.net/hphotos-xpa1/v/t1.0-9/1173837_517139565036189_1489548223_n.jpg?oh=3e04fbb3ecd66a63eb9aefad8408efdd&amp;oe=544E0E6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224" y="4873721"/>
              <a:ext cx="1188720" cy="787527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https://fbcdn-sphotos-f-a.akamaihd.net/hphotos-ak-xpf1/t1.0-9/1236276_517139248369554_1006105847_n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6546" y="4873721"/>
              <a:ext cx="1188720" cy="787527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https://fbcdn-sphotos-h-a.akamaihd.net/hphotos-ak-frc3/t1.0-9/1011649_517136485036497_852321571_n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9224" y="5737817"/>
              <a:ext cx="1188721" cy="787527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https://lh4.googleusercontent.com/-Q2AhPp8D_8E/U-jN91aWEvI/AAAAAAAAAGE/FOmjUeZGgJw/w973-h730-no/DSC03238.JP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9" b="13927"/>
            <a:stretch/>
          </p:blipFill>
          <p:spPr bwMode="auto">
            <a:xfrm>
              <a:off x="8228776" y="5737817"/>
              <a:ext cx="1186490" cy="787528"/>
            </a:xfrm>
            <a:prstGeom prst="rect">
              <a:avLst/>
            </a:prstGeom>
            <a:noFill/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410" name="Picture 2" descr="http://wctrs.ish-lyon.cnrs.fr/images/stories/wctrs_images/yoshi_sphoto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4" t="9058" r="5607" b="9827"/>
          <a:stretch/>
        </p:blipFill>
        <p:spPr bwMode="auto">
          <a:xfrm>
            <a:off x="-15552" y="570160"/>
            <a:ext cx="1383030" cy="16477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7172126" y="6381328"/>
            <a:ext cx="2383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err="1">
                <a:solidFill>
                  <a:schemeClr val="bg1"/>
                </a:solidFill>
              </a:rPr>
              <a:t>www.</a:t>
            </a:r>
            <a:r>
              <a:rPr lang="en-US" dirty="0" err="1">
                <a:solidFill>
                  <a:schemeClr val="bg1"/>
                </a:solidFill>
              </a:rPr>
              <a:t>.wctrs.leeds.ac.uk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8"/>
          <p:cNvSpPr txBox="1"/>
          <p:nvPr/>
        </p:nvSpPr>
        <p:spPr>
          <a:xfrm>
            <a:off x="3379244" y="3140968"/>
            <a:ext cx="3085924" cy="1277273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Board members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President: Yoshi HAYASHI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Scientific committee Chair: Lori TAVASSZY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Secretary General: Greg MARSDEN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Editors in Chief: Tae OUM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	and </a:t>
            </a:r>
            <a:r>
              <a:rPr lang="en-US" altLang="ja-JP" sz="1050" dirty="0" err="1">
                <a:latin typeface="Arial" panose="020B0604020202020204" pitchFamily="34" charset="0"/>
                <a:cs typeface="Arial" panose="020B0604020202020204" pitchFamily="34" charset="0"/>
              </a:rPr>
              <a:t>Rosário</a:t>
            </a: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 MACÀRIO</a:t>
            </a:r>
          </a:p>
          <a:p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Conference Director: Krishna RAO</a:t>
            </a:r>
          </a:p>
        </p:txBody>
      </p:sp>
    </p:spTree>
    <p:extLst>
      <p:ext uri="{BB962C8B-B14F-4D97-AF65-F5344CB8AC3E}">
        <p14:creationId xmlns:p14="http://schemas.microsoft.com/office/powerpoint/2010/main" val="246001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角丸四角形 67"/>
          <p:cNvSpPr/>
          <p:nvPr/>
        </p:nvSpPr>
        <p:spPr>
          <a:xfrm>
            <a:off x="56456" y="2564903"/>
            <a:ext cx="2088232" cy="1844015"/>
          </a:xfrm>
          <a:prstGeom prst="roundRect">
            <a:avLst>
              <a:gd name="adj" fmla="val 11322"/>
            </a:avLst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0000">
                <a:schemeClr val="accent1">
                  <a:tint val="44500"/>
                  <a:satMod val="160000"/>
                  <a:lumMod val="78000"/>
                  <a:lumOff val="2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7026956" y="116632"/>
            <a:ext cx="2822587" cy="6676054"/>
          </a:xfrm>
          <a:prstGeom prst="roundRect">
            <a:avLst>
              <a:gd name="adj" fmla="val 10254"/>
            </a:avLst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0000">
                <a:schemeClr val="accent1">
                  <a:tint val="44500"/>
                  <a:satMod val="160000"/>
                  <a:lumMod val="78000"/>
                  <a:lumOff val="2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>
          <a:xfrm>
            <a:off x="58032" y="4581128"/>
            <a:ext cx="2086848" cy="2093360"/>
          </a:xfrm>
          <a:prstGeom prst="roundRect">
            <a:avLst>
              <a:gd name="adj" fmla="val 13431"/>
            </a:avLst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0000">
                <a:schemeClr val="accent1">
                  <a:tint val="44500"/>
                  <a:satMod val="160000"/>
                  <a:lumMod val="78000"/>
                  <a:lumOff val="2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角丸四角形 2060"/>
          <p:cNvSpPr/>
          <p:nvPr/>
        </p:nvSpPr>
        <p:spPr>
          <a:xfrm>
            <a:off x="56456" y="116632"/>
            <a:ext cx="2088232" cy="2376264"/>
          </a:xfrm>
          <a:prstGeom prst="roundRect">
            <a:avLst>
              <a:gd name="adj" fmla="val 11322"/>
            </a:avLst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70000">
                <a:schemeClr val="accent1">
                  <a:tint val="44500"/>
                  <a:satMod val="160000"/>
                  <a:lumMod val="78000"/>
                  <a:lumOff val="2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13240" y="116632"/>
            <a:ext cx="217251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Topic Areas &amp; SIGs</a:t>
            </a:r>
            <a:endParaRPr kumimoji="1" lang="ja-JP" altLang="en-US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9568" y="4651163"/>
            <a:ext cx="85191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da-DK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Bidrag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464" y="2574310"/>
            <a:ext cx="130467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da-DK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Tidsskrifter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94364" y="3895722"/>
            <a:ext cx="107001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err="1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Partnere</a:t>
            </a:r>
            <a:endParaRPr kumimoji="1" lang="ja-JP" altLang="en-US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18444" y="107921"/>
            <a:ext cx="4471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The World Conference on Transport Research Society</a:t>
            </a:r>
            <a:r>
              <a:rPr lang="ja-JP" altLang="en-US" sz="2000" dirty="0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solidFill>
                  <a:srgbClr val="3D45DB"/>
                </a:solidFill>
                <a:latin typeface="Arial" panose="020B0604020202020204" pitchFamily="34" charset="0"/>
                <a:ea typeface="ARゴシック体S" panose="020B0A09000000000000" pitchFamily="49" charset="-128"/>
                <a:cs typeface="Arial" panose="020B0604020202020204" pitchFamily="34" charset="0"/>
              </a:rPr>
              <a:t>(WCTRS)</a:t>
            </a:r>
            <a:endParaRPr kumimoji="1" lang="en-US" altLang="ja-JP" sz="2000" dirty="0">
              <a:solidFill>
                <a:srgbClr val="3D45DB"/>
              </a:solidFill>
              <a:latin typeface="Arial" panose="020B0604020202020204" pitchFamily="34" charset="0"/>
              <a:ea typeface="ARゴシック体S" panose="020B0A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94364" y="1124744"/>
            <a:ext cx="140318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da-DK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Medlemmer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41232" y="404664"/>
            <a:ext cx="2808311" cy="6463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 </a:t>
            </a:r>
            <a:r>
              <a:rPr lang="da-DK" sz="800" dirty="0"/>
              <a:t>WCTRS er organiseret i 8 </a:t>
            </a:r>
            <a:r>
              <a:rPr lang="da-DK" sz="800" dirty="0" err="1"/>
              <a:t>Topic</a:t>
            </a:r>
            <a:r>
              <a:rPr lang="da-DK" sz="800" dirty="0"/>
              <a:t> </a:t>
            </a:r>
            <a:r>
              <a:rPr lang="da-DK" sz="800" dirty="0" err="1"/>
              <a:t>Areas</a:t>
            </a:r>
            <a:r>
              <a:rPr lang="da-DK" sz="800" dirty="0"/>
              <a:t> (TA) og pt. 29 Special </a:t>
            </a:r>
            <a:r>
              <a:rPr lang="da-DK" sz="800" dirty="0" err="1"/>
              <a:t>Interest</a:t>
            </a:r>
            <a:r>
              <a:rPr lang="da-DK" sz="800" dirty="0"/>
              <a:t> Groups (</a:t>
            </a:r>
            <a:r>
              <a:rPr lang="da-DK" sz="800" dirty="0" err="1"/>
              <a:t>SIGs</a:t>
            </a:r>
            <a:r>
              <a:rPr lang="da-DK" sz="800" dirty="0"/>
              <a:t>). </a:t>
            </a:r>
            <a:r>
              <a:rPr lang="da-DK" sz="800" dirty="0" err="1"/>
              <a:t>SIGs</a:t>
            </a:r>
            <a:r>
              <a:rPr lang="da-DK" sz="800" dirty="0"/>
              <a:t> organiserer ikke alene session-</a:t>
            </a:r>
            <a:r>
              <a:rPr lang="da-DK" sz="800" dirty="0" err="1"/>
              <a:t>tracks</a:t>
            </a:r>
            <a:r>
              <a:rPr lang="da-DK" sz="800" dirty="0"/>
              <a:t> inden for deres interesseområde i WCTR, men de har også en kontinuerlig videnskabelig udveksling på SIG-møder, organiserer seminarer over hele verden, redigerer særudgaver af tidsskrifter og samarbejder med andre internationale organisationer. For flere oplysninger, venligst besøg vores hjemmeside eller kontakt vores sekretariat.</a:t>
            </a:r>
            <a:endParaRPr lang="en-US" altLang="ja-JP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A: Transport Modes: General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A1  Air Transport and Airports / ATRS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A2  Maritime Transport and Ports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A3  Rail Transport</a:t>
            </a:r>
          </a:p>
          <a:p>
            <a:pPr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B: Freight Transport and Logistics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B1  Logistics and Freight Transport Operations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B2  Humanitarian Logistics in Disasters 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B3  Intermodal Freight Transport 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B4  Urban Goods Movement	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B5  Freight Transport Modelling</a:t>
            </a:r>
          </a:p>
          <a:p>
            <a:pPr marL="269875" indent="-269875"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C: Traffic Management, Operations and Control  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C1  Traffic Theory and Modelling/Optimization and Traffic Flow 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C2  Urban Transport Operations	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C3  Intelligent Transport Systems 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C4  Traffic Safety Analysis and Policy	</a:t>
            </a:r>
          </a:p>
          <a:p>
            <a:pPr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D: Activity and Transport Demand 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D1  Data Collection and Processing Methods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D2  Travel </a:t>
            </a:r>
            <a:r>
              <a:rPr lang="en-US" altLang="ja-JP" sz="800" dirty="0" err="1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Behaviour</a:t>
            </a: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and Choice Modelling</a:t>
            </a:r>
          </a:p>
          <a:p>
            <a:pPr marL="357188" indent="-357188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D3 Applications of Travel </a:t>
            </a:r>
            <a:r>
              <a:rPr lang="en-US" altLang="ja-JP" sz="800" dirty="0" err="1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Behaviour</a:t>
            </a: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Analysis and Demand Modelling Approaches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D4  ICT, Activities, Time Use and Travel Demand</a:t>
            </a:r>
          </a:p>
          <a:p>
            <a:pPr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E: Transport Economics and Finance </a:t>
            </a:r>
          </a:p>
          <a:p>
            <a:pPr marL="357188" indent="-357188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E1  Transport System Analysis and Economic Evaluation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E2  Transport Pricing and Economic Regulation </a:t>
            </a:r>
          </a:p>
          <a:p>
            <a:pPr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F: Transport, Land Use and Sustainability 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F1  Transport and Spatial Development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F2  Transport,  Climate Change and Clean Air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F3  Smart Transport, Smart City and Quality of Life 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F4  Transport and Health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F5  Transport Noise and Vibration Control</a:t>
            </a:r>
          </a:p>
          <a:p>
            <a:pPr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G: Transport Planning and Policy 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G1  Governance and Decision-making Processes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G2  National and Regional Transport Planning and Policy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G3  Urban Transport Planning and Policy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G4  Cultural and Social Issues in Transport 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G5  Disaster Resilience in Transport</a:t>
            </a:r>
          </a:p>
          <a:p>
            <a:pPr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H: Transport in Developing and Emerging Countries </a:t>
            </a:r>
          </a:p>
          <a:p>
            <a:pPr marL="357188" indent="-357188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H1 Transport Economics, Finance, and Policy in Developing Countries</a:t>
            </a:r>
          </a:p>
          <a:p>
            <a:pPr marL="357188" indent="-357188"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H2 Infrastructure Operation and Traffic Management in Developing Countries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H5  Urban Transport in Developing Countries / CODATU</a:t>
            </a:r>
          </a:p>
          <a:p>
            <a:pPr>
              <a:lnSpc>
                <a:spcPts val="900"/>
              </a:lnSpc>
            </a:pPr>
            <a:r>
              <a:rPr lang="en-US" altLang="ja-JP" sz="800" b="1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TA I: Infrastructure Design and Maintenance</a:t>
            </a:r>
            <a:endParaRPr lang="en-US" altLang="ja-JP" sz="800" dirty="0">
              <a:latin typeface="Arial Narrow" panose="020B060602020203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I1 Highway design and materials </a:t>
            </a:r>
          </a:p>
          <a:p>
            <a:pPr>
              <a:lnSpc>
                <a:spcPts val="900"/>
              </a:lnSpc>
            </a:pPr>
            <a:r>
              <a:rPr lang="en-US" altLang="ja-JP" sz="800" dirty="0">
                <a:latin typeface="Arial Narrow" panose="020B060602020203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SIG I2 Infrastructure Management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96171" y="3833889"/>
            <a:ext cx="3530785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000" dirty="0"/>
              <a:t>Vi har samarbejdet med et større antal af internationale organisationer, forskningsinstitutter, akademiske foreninger, </a:t>
            </a:r>
            <a:r>
              <a:rPr lang="da-DK" sz="1000" dirty="0" err="1"/>
              <a:t>NPOs</a:t>
            </a:r>
            <a:r>
              <a:rPr lang="da-DK" sz="1000" dirty="0"/>
              <a:t> etc.</a:t>
            </a:r>
            <a:endParaRPr lang="en-US" sz="1000" dirty="0"/>
          </a:p>
        </p:txBody>
      </p:sp>
      <p:sp>
        <p:nvSpPr>
          <p:cNvPr id="4" name="円/楕円 3"/>
          <p:cNvSpPr/>
          <p:nvPr/>
        </p:nvSpPr>
        <p:spPr>
          <a:xfrm>
            <a:off x="3843890" y="5349701"/>
            <a:ext cx="1115270" cy="4823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WCTRS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454957" y="5274149"/>
            <a:ext cx="1024714" cy="553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TRB</a:t>
            </a:r>
          </a:p>
          <a:p>
            <a:pPr algn="ctr"/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Transportation Research Board</a:t>
            </a:r>
            <a:endParaRPr kumimoji="1" lang="ja-JP" altLang="en-US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992804" y="6142413"/>
            <a:ext cx="805291" cy="289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CODATU</a:t>
            </a:r>
            <a:endParaRPr kumimoji="1" lang="ja-JP" altLang="en-US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485922" y="5272633"/>
            <a:ext cx="1353180" cy="553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EASTS</a:t>
            </a:r>
            <a:endParaRPr lang="en-US" altLang="ja-JP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Eastern </a:t>
            </a:r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Asia Society of Transportation Studies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5042167" y="5874396"/>
            <a:ext cx="1654704" cy="715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CUPUM</a:t>
            </a:r>
          </a:p>
          <a:p>
            <a:pPr algn="ctr"/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International Conference on Computers in Urban Planning &amp; Urban Management </a:t>
            </a:r>
            <a:endParaRPr kumimoji="1" lang="ja-JP" altLang="en-US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454957" y="5977130"/>
            <a:ext cx="1115208" cy="553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</a:t>
            </a:r>
            <a:endParaRPr kumimoji="1" lang="en-US" altLang="ja-JP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Transport Research Arena </a:t>
            </a:r>
            <a:endParaRPr kumimoji="1" lang="ja-JP" altLang="en-US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454957" y="4437112"/>
            <a:ext cx="1046106" cy="553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OECD ITF</a:t>
            </a:r>
            <a:endParaRPr kumimoji="1" lang="en-US" altLang="ja-JP" sz="12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International Transport Forum</a:t>
            </a:r>
            <a:endParaRPr kumimoji="1" lang="ja-JP" altLang="en-US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541706" y="4437112"/>
            <a:ext cx="604368" cy="476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World Bank</a:t>
            </a:r>
            <a:endParaRPr kumimoji="1" lang="ja-JP" altLang="en-US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cxnSp>
        <p:nvCxnSpPr>
          <p:cNvPr id="27" name="直線コネクタ 26"/>
          <p:cNvCxnSpPr>
            <a:stCxn id="24" idx="3"/>
            <a:endCxn id="4" idx="3"/>
          </p:cNvCxnSpPr>
          <p:nvPr/>
        </p:nvCxnSpPr>
        <p:spPr>
          <a:xfrm flipV="1">
            <a:off x="3570165" y="5761404"/>
            <a:ext cx="437053" cy="492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5" idx="2"/>
            <a:endCxn id="4" idx="1"/>
          </p:cNvCxnSpPr>
          <p:nvPr/>
        </p:nvCxnSpPr>
        <p:spPr>
          <a:xfrm>
            <a:off x="2978010" y="4990455"/>
            <a:ext cx="1029208" cy="429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6" idx="2"/>
            <a:endCxn id="4" idx="0"/>
          </p:cNvCxnSpPr>
          <p:nvPr/>
        </p:nvCxnSpPr>
        <p:spPr>
          <a:xfrm>
            <a:off x="3843890" y="4913838"/>
            <a:ext cx="557635" cy="435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22" idx="1"/>
            <a:endCxn id="4" idx="6"/>
          </p:cNvCxnSpPr>
          <p:nvPr/>
        </p:nvCxnSpPr>
        <p:spPr>
          <a:xfrm flipH="1">
            <a:off x="4959160" y="5549305"/>
            <a:ext cx="526762" cy="41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4" idx="2"/>
            <a:endCxn id="12" idx="3"/>
          </p:cNvCxnSpPr>
          <p:nvPr/>
        </p:nvCxnSpPr>
        <p:spPr>
          <a:xfrm flipH="1" flipV="1">
            <a:off x="3479671" y="5550821"/>
            <a:ext cx="364219" cy="40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4" idx="4"/>
            <a:endCxn id="21" idx="0"/>
          </p:cNvCxnSpPr>
          <p:nvPr/>
        </p:nvCxnSpPr>
        <p:spPr>
          <a:xfrm flipH="1">
            <a:off x="4395450" y="5832041"/>
            <a:ext cx="6075" cy="310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4" idx="5"/>
            <a:endCxn id="23" idx="1"/>
          </p:cNvCxnSpPr>
          <p:nvPr/>
        </p:nvCxnSpPr>
        <p:spPr>
          <a:xfrm>
            <a:off x="4795832" y="5761404"/>
            <a:ext cx="246335" cy="470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1" t="18026" r="2212" b="18714"/>
          <a:stretch/>
        </p:blipFill>
        <p:spPr bwMode="auto">
          <a:xfrm>
            <a:off x="2557888" y="1834384"/>
            <a:ext cx="4164388" cy="173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" name="テキスト ボックス 103"/>
          <p:cNvSpPr txBox="1"/>
          <p:nvPr/>
        </p:nvSpPr>
        <p:spPr>
          <a:xfrm>
            <a:off x="128464" y="116632"/>
            <a:ext cx="144218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a-DK" altLang="ja-JP" dirty="0">
                <a:latin typeface="Arial" panose="020B0604020202020204" pitchFamily="34" charset="0"/>
                <a:ea typeface="AR丸ゴシック体E" panose="020F0909000000000000" pitchFamily="49" charset="-128"/>
                <a:cs typeface="Arial" panose="020B0604020202020204" pitchFamily="34" charset="0"/>
              </a:rPr>
              <a:t>Konferencer</a:t>
            </a:r>
            <a:endParaRPr kumimoji="1" lang="da-DK" altLang="ja-JP" dirty="0">
              <a:latin typeface="Arial" panose="020B0604020202020204" pitchFamily="34" charset="0"/>
              <a:ea typeface="AR丸ゴシック体E" panose="020F09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58033" y="491768"/>
            <a:ext cx="2158807" cy="1785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000" dirty="0"/>
              <a:t>   WCTRS organiserer konferencen hver 3. år som den vigtigste af foreningens events. Foreningen uddeler jævnligt priser ved hver konference siden 1989. </a:t>
            </a:r>
          </a:p>
          <a:p>
            <a:r>
              <a:rPr lang="da-DK" sz="1000" dirty="0"/>
              <a:t>   Dette er det største møde blandt transportforskere og professionelle. Som medlemmer af foreningen deltog cirka 800 i Berkeley (2007), 1.500 i Lissabon (2010), 900 i </a:t>
            </a:r>
            <a:r>
              <a:rPr lang="en-US" sz="1000" dirty="0"/>
              <a:t>Rio de Janeiro (2013) </a:t>
            </a:r>
            <a:r>
              <a:rPr lang="en-US" sz="1000" dirty="0" err="1"/>
              <a:t>og</a:t>
            </a:r>
            <a:r>
              <a:rPr lang="en-US" sz="1000" dirty="0"/>
              <a:t> </a:t>
            </a:r>
            <a:r>
              <a:rPr lang="en-US" altLang="ja-JP" sz="1000" dirty="0">
                <a:ea typeface="AR丸ゴシック体M" panose="020F0609000000000000" pitchFamily="49" charset="-128"/>
                <a:cs typeface="Arial" panose="020B0604020202020204" pitchFamily="34" charset="0"/>
              </a:rPr>
              <a:t>1200 </a:t>
            </a:r>
            <a:r>
              <a:rPr lang="en-US" altLang="ja-JP" sz="1000" dirty="0" err="1">
                <a:ea typeface="AR丸ゴシック体M" panose="020F0609000000000000" pitchFamily="49" charset="-128"/>
                <a:cs typeface="Arial" panose="020B0604020202020204" pitchFamily="34" charset="0"/>
              </a:rPr>
              <a:t>i</a:t>
            </a:r>
            <a:r>
              <a:rPr lang="en-US" altLang="ja-JP" sz="1000" dirty="0">
                <a:ea typeface="AR丸ゴシック体M" panose="020F0609000000000000" pitchFamily="49" charset="-128"/>
                <a:cs typeface="Arial" panose="020B0604020202020204" pitchFamily="34" charset="0"/>
              </a:rPr>
              <a:t> Shanghai (2016)</a:t>
            </a:r>
            <a:r>
              <a:rPr lang="en-US" sz="1000" dirty="0"/>
              <a:t>. </a:t>
            </a:r>
            <a:endParaRPr lang="ja-JP" altLang="en-US" sz="1000" dirty="0"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8033" y="4941168"/>
            <a:ext cx="2086655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lang="da-DK" sz="1000" dirty="0"/>
              <a:t>  Foreningen har en regelmæssig og aktiv tilstedeværelse i politiske fora og ved internationale events, hvor vi ytrer professionelle meninger om vigtigheden af transportudviklingen.</a:t>
            </a:r>
            <a:endParaRPr lang="en-US" sz="1000" dirty="0"/>
          </a:p>
          <a:p>
            <a:r>
              <a:rPr lang="da-DK" sz="1000" dirty="0"/>
              <a:t>   Vi bliver konsulteret omkring transportudvikling af nationale og lokale regeringer i udviklingslande.</a:t>
            </a:r>
            <a:endParaRPr lang="en-US" altLang="ja-JP" sz="10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56457" y="2862342"/>
            <a:ext cx="2088231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000" dirty="0"/>
              <a:t>   WCTRS driver to internationale tidsskrifter udgivet af </a:t>
            </a:r>
            <a:r>
              <a:rPr lang="en-US" sz="1000" dirty="0"/>
              <a:t>Elsevier; “</a:t>
            </a:r>
            <a:r>
              <a:rPr lang="en-US" sz="1000" b="1" dirty="0"/>
              <a:t>Transport Policy</a:t>
            </a:r>
            <a:r>
              <a:rPr lang="en-US" sz="1000" dirty="0"/>
              <a:t>” </a:t>
            </a:r>
            <a:r>
              <a:rPr lang="en-US" sz="1000" dirty="0" err="1"/>
              <a:t>og</a:t>
            </a:r>
            <a:r>
              <a:rPr lang="en-US" sz="1000" dirty="0"/>
              <a:t> “</a:t>
            </a:r>
            <a:r>
              <a:rPr lang="en-US" sz="1000" b="1" dirty="0"/>
              <a:t>Case studies on Transport Policy</a:t>
            </a:r>
            <a:r>
              <a:rPr lang="en-US" sz="1000" dirty="0"/>
              <a:t>”.</a:t>
            </a:r>
          </a:p>
          <a:p>
            <a:r>
              <a:rPr lang="da-DK" sz="1000" dirty="0"/>
              <a:t>   Der er etableret samarbejde med 24 partner tidsskrifter vedrørende udgivelse af WCTR konference-artikler som særudgaver.</a:t>
            </a:r>
            <a:endParaRPr lang="en-US" sz="1000" dirty="0"/>
          </a:p>
        </p:txBody>
      </p:sp>
      <p:sp>
        <p:nvSpPr>
          <p:cNvPr id="110" name="角丸四角形 109"/>
          <p:cNvSpPr/>
          <p:nvPr/>
        </p:nvSpPr>
        <p:spPr>
          <a:xfrm>
            <a:off x="2216696" y="1052736"/>
            <a:ext cx="4709386" cy="2592288"/>
          </a:xfrm>
          <a:prstGeom prst="roundRect">
            <a:avLst>
              <a:gd name="adj" fmla="val 11115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2216696" y="3789040"/>
            <a:ext cx="4709386" cy="2937358"/>
          </a:xfrm>
          <a:prstGeom prst="roundRect">
            <a:avLst>
              <a:gd name="adj" fmla="val 10902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5557930" y="4437112"/>
            <a:ext cx="1312040" cy="689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1050" dirty="0" err="1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SLoCaT</a:t>
            </a:r>
            <a:endParaRPr kumimoji="1" lang="en-US" altLang="ja-JP" sz="105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Partnershi</a:t>
            </a:r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p on Sustainable Low-Carbon Transport</a:t>
            </a:r>
            <a:endParaRPr kumimoji="1" lang="en-US" altLang="ja-JP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cxnSp>
        <p:nvCxnSpPr>
          <p:cNvPr id="51" name="直線コネクタ 50"/>
          <p:cNvCxnSpPr>
            <a:stCxn id="42" idx="2"/>
            <a:endCxn id="4" idx="7"/>
          </p:cNvCxnSpPr>
          <p:nvPr/>
        </p:nvCxnSpPr>
        <p:spPr>
          <a:xfrm flipH="1">
            <a:off x="4795832" y="5126662"/>
            <a:ext cx="1418118" cy="293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3656856" y="1069286"/>
            <a:ext cx="3370100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altLang="ja-JP" sz="1000" b="1" dirty="0">
                <a:solidFill>
                  <a:srgbClr val="0000FF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1.374 </a:t>
            </a:r>
            <a:r>
              <a:rPr lang="da-DK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registrerede medlemmer af forskere og udøvere fra cirka </a:t>
            </a:r>
            <a:r>
              <a:rPr lang="da-DK" altLang="ja-JP" sz="1000" b="1" dirty="0">
                <a:solidFill>
                  <a:srgbClr val="0000FF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83</a:t>
            </a:r>
            <a:r>
              <a:rPr lang="da-DK" altLang="ja-JP" sz="1000" dirty="0">
                <a:solidFill>
                  <a:schemeClr val="tx1"/>
                </a:solidFill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lande og områder pr. 2017.</a:t>
            </a:r>
            <a:endParaRPr lang="da-DK" altLang="ja-JP" sz="10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189305" y="4437112"/>
            <a:ext cx="1322032" cy="715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05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UNFCCC</a:t>
            </a:r>
          </a:p>
          <a:p>
            <a:pPr algn="ctr"/>
            <a:r>
              <a:rPr lang="en-US" altLang="ja-JP" sz="8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United Nations Framework Convention on Climate Change</a:t>
            </a:r>
            <a:endParaRPr kumimoji="1" lang="ja-JP" altLang="en-US" sz="8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  <p:cxnSp>
        <p:nvCxnSpPr>
          <p:cNvPr id="46" name="直線コネクタ 45"/>
          <p:cNvCxnSpPr>
            <a:stCxn id="45" idx="2"/>
            <a:endCxn id="4" idx="0"/>
          </p:cNvCxnSpPr>
          <p:nvPr/>
        </p:nvCxnSpPr>
        <p:spPr>
          <a:xfrm flipH="1">
            <a:off x="4401525" y="5152201"/>
            <a:ext cx="448796" cy="197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2408177" y="2676525"/>
            <a:ext cx="989513" cy="769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496" y="2636912"/>
            <a:ext cx="1026194" cy="86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テキスト ボックス 65"/>
          <p:cNvSpPr txBox="1"/>
          <p:nvPr/>
        </p:nvSpPr>
        <p:spPr>
          <a:xfrm>
            <a:off x="2275577" y="1455111"/>
            <a:ext cx="465050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1000" dirty="0"/>
              <a:t>Unge forskeres initiativ “WCTRS-Y” yder </a:t>
            </a:r>
            <a:r>
              <a:rPr lang="da-DK" sz="1000" dirty="0" err="1"/>
              <a:t>Ph.D</a:t>
            </a:r>
            <a:r>
              <a:rPr lang="da-DK" sz="1000" dirty="0"/>
              <a:t> studerende stipendier og honorarer til unge medlemmer på i alt 18.500 Euro.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4205107" y="3459957"/>
            <a:ext cx="2409826" cy="121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3944888" y="3391108"/>
            <a:ext cx="29546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The map of members</a:t>
            </a:r>
            <a:r>
              <a:rPr kumimoji="1" lang="en-US" altLang="ja-JP" sz="90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’ countries and areas</a:t>
            </a:r>
            <a:r>
              <a:rPr kumimoji="1" lang="ja-JP" altLang="en-US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 </a:t>
            </a:r>
            <a:r>
              <a:rPr kumimoji="1" lang="en-US" altLang="ja-JP" sz="900" dirty="0">
                <a:latin typeface="Arial" panose="020B0604020202020204" pitchFamily="34" charset="0"/>
                <a:ea typeface="AR丸ゴシック体M" panose="020F0609000000000000" pitchFamily="49" charset="-128"/>
                <a:cs typeface="Arial" panose="020B0604020202020204" pitchFamily="34" charset="0"/>
              </a:rPr>
              <a:t>(Dec 2016)</a:t>
            </a:r>
            <a:endParaRPr kumimoji="1" lang="ja-JP" altLang="en-US" sz="900" dirty="0">
              <a:latin typeface="Arial" panose="020B0604020202020204" pitchFamily="34" charset="0"/>
              <a:ea typeface="AR丸ゴシック体M" panose="020F0609000000000000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60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807</Words>
  <Application>Microsoft Macintosh PowerPoint</Application>
  <PresentationFormat>A4 Paper (210x297 mm)</PresentationFormat>
  <Paragraphs>127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ＭＳ Ｐゴシック</vt:lpstr>
      <vt:lpstr>Arial</vt:lpstr>
      <vt:lpstr>Arial Narrow</vt:lpstr>
      <vt:lpstr>ARゴシック体S</vt:lpstr>
      <vt:lpstr>AR丸ゴシック体E</vt:lpstr>
      <vt:lpstr>AR丸ゴシック体M</vt:lpstr>
      <vt:lpstr>Calibri</vt:lpstr>
      <vt:lpstr>Elephant</vt:lpstr>
      <vt:lpstr>Office テーマ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kii</dc:creator>
  <cp:lastModifiedBy>Aseem Kinra</cp:lastModifiedBy>
  <cp:revision>355</cp:revision>
  <cp:lastPrinted>2014-08-12T10:24:57Z</cp:lastPrinted>
  <dcterms:created xsi:type="dcterms:W3CDTF">2015-01-19T21:17:53Z</dcterms:created>
  <dcterms:modified xsi:type="dcterms:W3CDTF">2018-04-22T10:07:27Z</dcterms:modified>
</cp:coreProperties>
</file>