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56" r:id="rId3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D45DB"/>
    <a:srgbClr val="FFFFFF"/>
    <a:srgbClr val="909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129" autoAdjust="0"/>
  </p:normalViewPr>
  <p:slideViewPr>
    <p:cSldViewPr>
      <p:cViewPr varScale="1">
        <p:scale>
          <a:sx n="110" d="100"/>
          <a:sy n="110" d="100"/>
        </p:scale>
        <p:origin x="1416" y="1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A2F32-F1A9-4AEE-9E8F-B3892419D43C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2595-A83F-48A7-88BC-8A574622F6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82595-A83F-48A7-88BC-8A574622F6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0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82595-A83F-48A7-88BC-8A574622F6F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39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mailto:wctrs@leeds.ac.uk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wctrs-societ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278795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20353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25490" y="-1014"/>
            <a:ext cx="3301200" cy="685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53663" y="44624"/>
            <a:ext cx="15078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W</a:t>
            </a:r>
            <a:r>
              <a:rPr lang="en-US" altLang="ja-JP" sz="1400" dirty="0">
                <a:latin typeface="Elephant" panose="02020904090505020303" pitchFamily="18" charset="0"/>
              </a:rPr>
              <a:t>orld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C</a:t>
            </a:r>
            <a:r>
              <a:rPr lang="en-US" altLang="ja-JP" sz="1400" dirty="0">
                <a:latin typeface="Elephant" panose="02020904090505020303" pitchFamily="18" charset="0"/>
              </a:rPr>
              <a:t>onference on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T</a:t>
            </a:r>
            <a:r>
              <a:rPr lang="en-US" altLang="ja-JP" sz="1400" dirty="0">
                <a:latin typeface="Elephant" panose="02020904090505020303" pitchFamily="18" charset="0"/>
              </a:rPr>
              <a:t>ransport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R</a:t>
            </a:r>
            <a:r>
              <a:rPr lang="en-US" altLang="ja-JP" sz="1400" dirty="0">
                <a:latin typeface="Elephant" panose="02020904090505020303" pitchFamily="18" charset="0"/>
              </a:rPr>
              <a:t>esearch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S</a:t>
            </a:r>
            <a:r>
              <a:rPr lang="en-US" altLang="ja-JP" sz="1400" dirty="0">
                <a:latin typeface="Elephant" panose="02020904090505020303" pitchFamily="18" charset="0"/>
              </a:rPr>
              <a:t>ociety</a:t>
            </a:r>
            <a:endParaRPr kumimoji="1" lang="ja-JP" altLang="en-US" sz="1400" dirty="0">
              <a:latin typeface="Elephant" panose="02020904090505020303" pitchFamily="18" charset="0"/>
            </a:endParaRPr>
          </a:p>
        </p:txBody>
      </p:sp>
      <p:pic>
        <p:nvPicPr>
          <p:cNvPr id="6" name="Picture 2" descr="http://wctrs.ish-lyon.cnrs.fr/images/wctrs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543" y="173408"/>
            <a:ext cx="792088" cy="8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234291" y="620688"/>
            <a:ext cx="2063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sz="4000" b="1" dirty="0">
              <a:solidFill>
                <a:srgbClr val="3D45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4000" b="1" dirty="0">
                <a:solidFill>
                  <a:srgbClr val="3D45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WCTRS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26438" y="1988840"/>
            <a:ext cx="2879090" cy="246221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 </a:t>
            </a:r>
            <a:endParaRPr lang="cs-CZ" altLang="ja-JP" sz="1100" dirty="0">
              <a:solidFill>
                <a:srgbClr val="FF0000"/>
              </a:solidFill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 </a:t>
            </a:r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poskytuje prostor pro výměnu a sdílení nápadů mezi badateli, manažery, politiky a pedagogy z celého světa, a to napříč všemi obory, disciplínami a oblastmi, které se dotýkají dopravní problematiky.  </a:t>
            </a:r>
          </a:p>
          <a:p>
            <a:pPr algn="just"/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Úloha společnosti spočívá také v podpoře rozvojových zemí. 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</a:t>
            </a:r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se stala hlavním dějištěm mezinárodní spolupráce v dopravě. Světové konference zastřešené společností jsou místem, kde se scházejí přední odborníci na dopravu ze všech zemí a oblastí, aby se učili jeden od druhého.</a:t>
            </a:r>
          </a:p>
          <a:p>
            <a:pPr algn="just"/>
            <a:endParaRPr lang="en-US" altLang="ja-JP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8824" y="116632"/>
            <a:ext cx="168078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altLang="ja-JP" sz="1600" dirty="0"/>
              <a:t>Konference</a:t>
            </a:r>
            <a:r>
              <a:rPr kumimoji="1" lang="en-US" altLang="ja-JP" sz="1600" dirty="0"/>
              <a:t> WCTR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83389" y="404664"/>
            <a:ext cx="2662908" cy="2887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1973: Pre-WCTR Bruges, Bel</a:t>
            </a:r>
            <a:r>
              <a:rPr lang="cs-CZ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gie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1977: 1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WCTR Rotterdam, 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Nizozemí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1980: 2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WCTR London, 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Velká Británie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1983:</a:t>
            </a:r>
            <a:r>
              <a:rPr lang="ja-JP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Hamburg, 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Německo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1986:</a:t>
            </a:r>
            <a:r>
              <a:rPr lang="ja-JP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Vancouver, 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anada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1989:</a:t>
            </a:r>
            <a:r>
              <a:rPr lang="ja-JP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Yokohama, Jap</a:t>
            </a:r>
            <a:r>
              <a:rPr lang="cs-CZ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onsko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1992: 6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Lyon, Franc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1995: 7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Sydney,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Australi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1998: 8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Antwerp,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2001: 9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Seoul, Korea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2004: 10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Istanbul, Tur</a:t>
            </a:r>
            <a:r>
              <a:rPr lang="cs-CZ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ecko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2007: 11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Berkeley, USA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2010: 12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Lisbon, Portugal</a:t>
            </a:r>
            <a:r>
              <a:rPr lang="cs-CZ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sko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2013: 13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WCTR Rio de Janeiro,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Braz</a:t>
            </a:r>
            <a:r>
              <a:rPr lang="cs-CZ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ílie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14</a:t>
            </a:r>
            <a:r>
              <a:rPr lang="cs-CZ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WCTR Shanghai, </a:t>
            </a:r>
            <a:r>
              <a:rPr lang="cs-CZ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Čína</a:t>
            </a:r>
            <a:endParaRPr lang="en-US" altLang="ja-JP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2019: 15</a:t>
            </a:r>
            <a:r>
              <a:rPr lang="cs-CZ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WCTR Mumbai, Indi</a:t>
            </a:r>
            <a:r>
              <a:rPr lang="cs-CZ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altLang="ja-JP" sz="1050" b="1" dirty="0">
              <a:solidFill>
                <a:srgbClr val="3D45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      　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(26-31 </a:t>
            </a:r>
            <a:r>
              <a:rPr lang="cs-CZ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května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63" y="116632"/>
            <a:ext cx="238398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altLang="ja-JP" sz="160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Úvodní slovo </a:t>
            </a:r>
            <a:r>
              <a:rPr lang="cs-CZ" altLang="ja-JP" sz="16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prezidenta</a:t>
            </a:r>
            <a:endParaRPr kumimoji="1" lang="ja-JP" altLang="en-US" sz="16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464" y="2276872"/>
            <a:ext cx="3081466" cy="415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</a:t>
            </a:r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je</a:t>
            </a:r>
            <a:r>
              <a:rPr lang="cs-CZ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registrovaná jako mezinárodní akademická nezisková společnost podle švýcarských právních předpisů.</a:t>
            </a:r>
          </a:p>
          <a:p>
            <a:r>
              <a:rPr lang="cs-CZ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Sdružuje znamenité experty a pokrývá tak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r>
              <a:rPr lang="cs-CZ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ě problematiku všech druhů dopravy a přístupů v oblastech inženýrství, ekonomie i politiky. Využívá praktických i teoretických poznatků, a to jak z vyspělých zemí , tak z nově se rozvíjejících regionů. </a:t>
            </a:r>
          </a:p>
          <a:p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Tato rozmanitost  i propojení a spolupráce odlišně orientovaných a nadaných lidí je nejpozoruhodnější předností společnosti WCTRS, která je v tomto ohledu celosvětovým unikátem.</a:t>
            </a:r>
          </a:p>
          <a:p>
            <a:endParaRPr lang="cs-CZ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WCTRS</a:t>
            </a:r>
            <a:r>
              <a:rPr lang="cs-CZ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zaměřuje na využití rozličných lidských zdrojů z řad svých vynikajících členů, jehož cílem je intenzivní rozvoj nových oblastí výzkumu a získávání nových talentů mezi mladými vědci a badateli.</a:t>
            </a:r>
          </a:p>
          <a:p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r"/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prezident 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</a:t>
            </a: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Prof.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Yoshitsugu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HAYASHI</a:t>
            </a: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(Nagoya University, Japan)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90531" y="980728"/>
            <a:ext cx="1857330" cy="1277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</a:t>
            </a:r>
            <a:r>
              <a:rPr lang="ja-JP" altLang="en-US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(World Conference on Transport Research Society) </a:t>
            </a:r>
            <a:r>
              <a:rPr lang="cs-CZ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odstartovala v Rotterdamu roku 1977 jako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 </a:t>
            </a:r>
            <a:r>
              <a:rPr lang="cs-CZ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spojující odborníky i vědce z oblasti dopravy.</a:t>
            </a:r>
            <a:endParaRPr kumimoji="1" lang="ja-JP" altLang="en-US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042962" y="4581128"/>
            <a:ext cx="2446042" cy="1651624"/>
            <a:chOff x="6969224" y="4873721"/>
            <a:chExt cx="2446042" cy="1651624"/>
          </a:xfrm>
        </p:grpSpPr>
        <p:pic>
          <p:nvPicPr>
            <p:cNvPr id="13" name="Picture 2" descr="https://scontent-b.xx.fbcdn.net/hphotos-xpa1/v/t1.0-9/1173837_517139565036189_1489548223_n.jpg?oh=3e04fbb3ecd66a63eb9aefad8408efdd&amp;oe=544E0E6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fbcdn-sphotos-f-a.akamaihd.net/hphotos-ak-xpf1/t1.0-9/1236276_517139248369554_1006105847_n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6546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fbcdn-sphotos-h-a.akamaihd.net/hphotos-ak-frc3/t1.0-9/1011649_517136485036497_852321571_n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5737817"/>
              <a:ext cx="1188721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s://lh4.googleusercontent.com/-Q2AhPp8D_8E/U-jN91aWEvI/AAAAAAAAAGE/FOmjUeZGgJw/w973-h730-no/DSC0323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" b="13927"/>
            <a:stretch/>
          </p:blipFill>
          <p:spPr bwMode="auto">
            <a:xfrm>
              <a:off x="8228776" y="5737817"/>
              <a:ext cx="1186490" cy="787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410" name="Picture 2" descr="http://wctrs.ish-lyon.cnrs.fr/images/stories/wctrs_images/yoshi_sphoto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4" t="9058" r="5607" b="9827"/>
          <a:stretch/>
        </p:blipFill>
        <p:spPr bwMode="auto">
          <a:xfrm>
            <a:off x="-15552" y="570160"/>
            <a:ext cx="1383030" cy="16477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6989545" y="6381328"/>
            <a:ext cx="2552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www.wctrs-society.com</a:t>
            </a:r>
            <a:endParaRPr kumimoji="1" lang="ja-JP" alt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79244" y="3789040"/>
            <a:ext cx="3085924" cy="12772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Board members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President: Yoshi HAYASHI</a:t>
            </a:r>
          </a:p>
          <a:p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Scie</a:t>
            </a:r>
            <a:r>
              <a:rPr lang="cs-CZ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tific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committee Chair: Lori TAVASSZY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Secretary General: Greg MARSDEN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Editors in Chief: Tae OUM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	and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Rosário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MACÀRIO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Conference Director: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Haixiao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PAN</a:t>
            </a:r>
          </a:p>
        </p:txBody>
      </p:sp>
      <p:sp>
        <p:nvSpPr>
          <p:cNvPr id="28" name="テキスト ボックス 18"/>
          <p:cNvSpPr txBox="1"/>
          <p:nvPr/>
        </p:nvSpPr>
        <p:spPr>
          <a:xfrm>
            <a:off x="3379244" y="5265638"/>
            <a:ext cx="3085924" cy="111569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WCTRS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Institute for Transport Studies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The University of Leeds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Leeds LS2 9JT – England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wctrs@leeds.ac.uk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http://www.wctrs-society.com/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46001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56456" y="2564903"/>
            <a:ext cx="2088232" cy="1844015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角丸四角形 47"/>
          <p:cNvSpPr/>
          <p:nvPr/>
        </p:nvSpPr>
        <p:spPr>
          <a:xfrm>
            <a:off x="7026956" y="116632"/>
            <a:ext cx="2822587" cy="6676054"/>
          </a:xfrm>
          <a:prstGeom prst="roundRect">
            <a:avLst>
              <a:gd name="adj" fmla="val 10254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8032" y="4581128"/>
            <a:ext cx="2086848" cy="2093360"/>
          </a:xfrm>
          <a:prstGeom prst="roundRect">
            <a:avLst>
              <a:gd name="adj" fmla="val 13431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角丸四角形 2060"/>
          <p:cNvSpPr/>
          <p:nvPr/>
        </p:nvSpPr>
        <p:spPr>
          <a:xfrm>
            <a:off x="56456" y="116632"/>
            <a:ext cx="2088232" cy="2376264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3240" y="116632"/>
            <a:ext cx="194155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Oblasti a skupiny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568" y="4651163"/>
            <a:ext cx="85151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cs-CZ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Přínos</a:t>
            </a:r>
          </a:p>
          <a:p>
            <a:endParaRPr kumimoji="1" lang="en-US" altLang="ja-JP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464" y="2574310"/>
            <a:ext cx="11336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altLang="ja-JP" dirty="0">
                <a:solidFill>
                  <a:schemeClr val="tx1"/>
                </a:solidFill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Časopisy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4364" y="3895722"/>
            <a:ext cx="99257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Partn</a:t>
            </a:r>
            <a:r>
              <a:rPr kumimoji="1" lang="cs-CZ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eři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8444" y="107921"/>
            <a:ext cx="4471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The World Conference on Transport Research Society</a:t>
            </a:r>
            <a:r>
              <a:rPr lang="ja-JP" altLang="en-US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(WCTRS)</a:t>
            </a:r>
            <a:endParaRPr kumimoji="1" lang="en-US" altLang="ja-JP" sz="2000" dirty="0">
              <a:solidFill>
                <a:srgbClr val="3D45DB"/>
              </a:solidFill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94364" y="1124744"/>
            <a:ext cx="103105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Členové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41232" y="404664"/>
            <a:ext cx="2808311" cy="6365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 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je uspořádána do 9 </a:t>
            </a:r>
            <a:r>
              <a:rPr lang="cs-CZ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tématických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oblastí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TA) 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 v současné době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do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33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skupin zvláštního zájmu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(SIG). SIG</a:t>
            </a:r>
            <a:r>
              <a:rPr lang="cs-CZ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nepořádají pouze setkání na samotné konferenci, ale sdílejí vědecké poznatky průběžně na setkáních, organizují semináře po celém světě, sestavují zvláštní vydání vědeckých časopisů a spolupracují s dalšími mezinárodními organizacemi. Více se dovíte na webových stránkách či příslušném sekretariátu.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500"/>
              </a:lnSpc>
            </a:pPr>
            <a:endParaRPr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A: Transport Modes: General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A1  Air Transport and Airports / ATRS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A2  Maritime Transport and Ports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A3  Rail Transport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B: Freight Transport and Logistics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B1  Logistics and Freight Transport Operations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B2  Humanitarian Logistics in Disasters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B3  Intermodal Freight Transport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B4  Urban Goods Movement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B5  Freight Transport Modelling</a:t>
            </a:r>
          </a:p>
          <a:p>
            <a:pPr marL="269875" indent="-269875"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C: Traffic Management, Operations and Control 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C1  Traffic Theory and Modelling/Optimization and Traffic Flow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C2  Urban Transport Operations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C3  Intelligent Transport Systems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C4  Traffic Safety Analysis and Policy	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D: Activity and Transport Demand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D1  Data Collection and Processing Methods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D2 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and Choice Modelling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SIGD3  Applications of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Analysis and Demand Modelling Approaches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D4  ICT, Activities, Time Use and Travel Demand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E: Transport Economics and Finance 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E1  Transport System Analysis and Economic Evaluation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E2  Transport Pricing and Economic Regulation 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F: Transport, Land Use and Sustainability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F1  Transport and Spatial Development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F2  Transport,  Climate Change and Clean Air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F3  Smart Transport, Smart City and Quality of Life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F4  Transport and Health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F5  Transport Noise and Vibration Control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G: Transport Planning and Policy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G1  Governance and Decision-making Processes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G2  National and Regional Transport Planning and Policy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G3  Urban Transport Planning and Policy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G4  Cultural and Social Issues in Transport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G5  Disaster Resilience in Transport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H: Transport in Developing and Emerging Countries 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H1 Transport Economics, Finance, and Policy in Developing Countries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H2 Infrastructure Operation and Traffic Management in Developing Countries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H5  Urban Transport in Developing Countries / CODATU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I: Infrastructure Design and Maintenance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I1 Highway design and materials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I2 Infrastructure Management</a:t>
            </a:r>
            <a:endParaRPr lang="en-US" altLang="ja-JP" sz="9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7691" y="3833889"/>
            <a:ext cx="3629266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Dlouhodobě spolupracujeme s celou škálou mezinárodních organizací, výzkumných institutů, akademických sdružení, neziskových organizací, atd.</a:t>
            </a:r>
            <a:endParaRPr lang="ja-JP" altLang="en-US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843890" y="5349701"/>
            <a:ext cx="1115270" cy="4823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WCTRS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54957" y="5274149"/>
            <a:ext cx="1024714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TRB</a:t>
            </a: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Transportation Research Board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992804" y="6142413"/>
            <a:ext cx="805291" cy="28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CODATU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485922" y="5272633"/>
            <a:ext cx="1353180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EASTS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Eastern </a:t>
            </a:r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Asia Society of Transportation Studies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042167" y="5874396"/>
            <a:ext cx="1654704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CUPUM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Conference on Computers in Urban Planning &amp; Urban Management 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454957" y="5977130"/>
            <a:ext cx="1115208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Research Arena 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54957" y="4437112"/>
            <a:ext cx="1046106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OECD ITF</a:t>
            </a:r>
            <a:endParaRPr kumimoji="1" lang="en-US" altLang="ja-JP" sz="12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Transport Forum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541706" y="4437112"/>
            <a:ext cx="604368" cy="476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World Bank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>
            <a:stCxn id="24" idx="3"/>
            <a:endCxn id="4" idx="3"/>
          </p:cNvCxnSpPr>
          <p:nvPr/>
        </p:nvCxnSpPr>
        <p:spPr>
          <a:xfrm flipV="1">
            <a:off x="3570165" y="5761404"/>
            <a:ext cx="437053" cy="49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5" idx="2"/>
            <a:endCxn id="4" idx="1"/>
          </p:cNvCxnSpPr>
          <p:nvPr/>
        </p:nvCxnSpPr>
        <p:spPr>
          <a:xfrm>
            <a:off x="2978010" y="4990455"/>
            <a:ext cx="1029208" cy="42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6" idx="2"/>
            <a:endCxn id="4" idx="0"/>
          </p:cNvCxnSpPr>
          <p:nvPr/>
        </p:nvCxnSpPr>
        <p:spPr>
          <a:xfrm>
            <a:off x="3843890" y="4913838"/>
            <a:ext cx="557635" cy="43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2" idx="1"/>
            <a:endCxn id="4" idx="6"/>
          </p:cNvCxnSpPr>
          <p:nvPr/>
        </p:nvCxnSpPr>
        <p:spPr>
          <a:xfrm flipH="1">
            <a:off x="4959160" y="5549305"/>
            <a:ext cx="526762" cy="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" idx="2"/>
            <a:endCxn id="12" idx="3"/>
          </p:cNvCxnSpPr>
          <p:nvPr/>
        </p:nvCxnSpPr>
        <p:spPr>
          <a:xfrm flipH="1" flipV="1">
            <a:off x="3479671" y="5550821"/>
            <a:ext cx="364219" cy="4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4" idx="4"/>
            <a:endCxn id="21" idx="0"/>
          </p:cNvCxnSpPr>
          <p:nvPr/>
        </p:nvCxnSpPr>
        <p:spPr>
          <a:xfrm flipH="1">
            <a:off x="4395450" y="5832041"/>
            <a:ext cx="6075" cy="31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" idx="5"/>
            <a:endCxn id="23" idx="1"/>
          </p:cNvCxnSpPr>
          <p:nvPr/>
        </p:nvCxnSpPr>
        <p:spPr>
          <a:xfrm>
            <a:off x="4795832" y="5761404"/>
            <a:ext cx="246335" cy="47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" t="18026" r="2212" b="18714"/>
          <a:stretch/>
        </p:blipFill>
        <p:spPr bwMode="auto">
          <a:xfrm>
            <a:off x="2557888" y="1834384"/>
            <a:ext cx="4164388" cy="173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テキスト ボックス 103"/>
          <p:cNvSpPr txBox="1"/>
          <p:nvPr/>
        </p:nvSpPr>
        <p:spPr>
          <a:xfrm>
            <a:off x="128464" y="116632"/>
            <a:ext cx="136447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Konference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8033" y="404664"/>
            <a:ext cx="2158807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WCTRS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organizuje konferenci každé 3 roky coby svou nejdůležitější událost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Ocenění uděluje společnost na každé konferenci pravidelně od roku 1989.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</a:t>
            </a:r>
            <a:endParaRPr lang="cs-CZ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Jde o</a:t>
            </a:r>
            <a:r>
              <a:rPr lang="cs-CZ" altLang="ja-JP" sz="1000" dirty="0">
                <a:solidFill>
                  <a:srgbClr val="FF0000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nejvýznamější</a:t>
            </a:r>
            <a:r>
              <a:rPr lang="cs-CZ" altLang="ja-JP" sz="1000" dirty="0">
                <a:solidFill>
                  <a:srgbClr val="FF0000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setkání badatelů a odborníků z oblasti dopravy. Konference v Lisabonu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 roce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2010)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se zúčastnilo 1500 účastníků, v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Rio de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Janeir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 roce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2013)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900 účastníků a v </a:t>
            </a:r>
            <a:r>
              <a:rPr lang="cs-CZ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Shanghai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(v roce 2016) 1200 účastníků. </a:t>
            </a:r>
            <a:endParaRPr lang="ja-JP" altLang="en-US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8033" y="4941168"/>
            <a:ext cx="2158807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Společnost pravidelně a aktivně  poskytuje </a:t>
            </a:r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expertizy a znalecké posudky o důležitosti výzkumu dopravy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pro politické a mezinárodní účely. Národní i místní orgány státní správy některých rozvojových zemí s námi konzultují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výzkum a rozvoj dopravy ve svých zemích.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6410" y="2857660"/>
            <a:ext cx="2160286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vydává dva mezinárodní</a:t>
            </a:r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oborové časopisy,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které publikuje vydavatelství </a:t>
            </a:r>
            <a:r>
              <a:rPr lang="cs-CZ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Elsevier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-</a:t>
            </a:r>
            <a:r>
              <a:rPr lang="ja-JP" altLang="en-US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“</a:t>
            </a:r>
            <a:r>
              <a:rPr lang="en-US" altLang="ja-JP" sz="1000" b="1" dirty="0">
                <a:solidFill>
                  <a:srgbClr val="3D45DB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Policy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” a “</a:t>
            </a:r>
            <a:r>
              <a:rPr lang="en-US" altLang="ja-JP" sz="1000" b="1" dirty="0">
                <a:solidFill>
                  <a:srgbClr val="3D45DB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Case studies on Transport Policy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”.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Navázala také spolupráci s 18 </a:t>
            </a:r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předními vědeckými časopisy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za účelem publikace konferenčních příspěvků v rámci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zvláštních vydání.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2216696" y="1052736"/>
            <a:ext cx="4709386" cy="2592288"/>
          </a:xfrm>
          <a:prstGeom prst="roundRect">
            <a:avLst>
              <a:gd name="adj" fmla="val 11115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2216696" y="3789040"/>
            <a:ext cx="4709386" cy="2937358"/>
          </a:xfrm>
          <a:prstGeom prst="roundRect">
            <a:avLst>
              <a:gd name="adj" fmla="val 10902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557930" y="4437112"/>
            <a:ext cx="1312040" cy="689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SLoCaT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Partnershi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 on Sustainable Low-Carbon Transport</a:t>
            </a:r>
            <a:endParaRPr kumimoji="1"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51" name="直線コネクタ 50"/>
          <p:cNvCxnSpPr>
            <a:stCxn id="42" idx="2"/>
            <a:endCxn id="4" idx="7"/>
          </p:cNvCxnSpPr>
          <p:nvPr/>
        </p:nvCxnSpPr>
        <p:spPr>
          <a:xfrm flipH="1">
            <a:off x="4795832" y="5126662"/>
            <a:ext cx="1418118" cy="29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285040" y="1069286"/>
            <a:ext cx="332989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K lednu 2017 evidujeme </a:t>
            </a:r>
            <a:r>
              <a:rPr lang="cs-CZ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1374 </a:t>
            </a:r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členů, vědců, akademických pracovníků a  odborníků z </a:t>
            </a:r>
            <a:r>
              <a:rPr lang="cs-CZ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83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zemí. 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189305" y="4437112"/>
            <a:ext cx="1322032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UNFCCC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United Nations Framework Convention on Climate Change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46" name="直線コネクタ 45"/>
          <p:cNvCxnSpPr>
            <a:stCxn id="45" idx="2"/>
            <a:endCxn id="4" idx="0"/>
          </p:cNvCxnSpPr>
          <p:nvPr/>
        </p:nvCxnSpPr>
        <p:spPr>
          <a:xfrm flipH="1">
            <a:off x="4401525" y="5152201"/>
            <a:ext cx="448796" cy="19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408177" y="2676525"/>
            <a:ext cx="989513" cy="76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96" y="2636912"/>
            <a:ext cx="1026194" cy="86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2275577" y="1455111"/>
            <a:ext cx="465050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Iniciativa mladých vědců 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“WCTRS-Y” </a:t>
            </a:r>
            <a:r>
              <a:rPr lang="cs-CZ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poskytuje mladým členům dotace a odměny pro postgraduální studenty v celkové výši 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18,500 Euro.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205107" y="3459957"/>
            <a:ext cx="2409826" cy="121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4146536" y="3391108"/>
            <a:ext cx="2210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cs-CZ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Mapa členských zemí z prosince  2016</a:t>
            </a:r>
            <a:r>
              <a:rPr kumimoji="1"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)</a:t>
            </a:r>
            <a:endParaRPr kumimoji="1" lang="ja-JP" altLang="en-US" sz="9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6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862</Words>
  <Application>Microsoft Macintosh PowerPoint</Application>
  <PresentationFormat>A4 Paper (210x297 mm)</PresentationFormat>
  <Paragraphs>131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Arial Black</vt:lpstr>
      <vt:lpstr>Arial Narrow</vt:lpstr>
      <vt:lpstr>ARゴシック体S</vt:lpstr>
      <vt:lpstr>AR丸ゴシック体E</vt:lpstr>
      <vt:lpstr>AR丸ゴシック体M</vt:lpstr>
      <vt:lpstr>Calibri</vt:lpstr>
      <vt:lpstr>Elephant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kii</dc:creator>
  <cp:lastModifiedBy>Aseem Kinra</cp:lastModifiedBy>
  <cp:revision>369</cp:revision>
  <cp:lastPrinted>2014-08-12T10:24:57Z</cp:lastPrinted>
  <dcterms:created xsi:type="dcterms:W3CDTF">2014-08-06T03:20:54Z</dcterms:created>
  <dcterms:modified xsi:type="dcterms:W3CDTF">2018-04-22T10:20:21Z</dcterms:modified>
</cp:coreProperties>
</file>