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56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D45DB"/>
    <a:srgbClr val="FFFFFF"/>
    <a:srgbClr val="909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862" autoAdjust="0"/>
    <p:restoredTop sz="93129" autoAdjust="0"/>
  </p:normalViewPr>
  <p:slideViewPr>
    <p:cSldViewPr>
      <p:cViewPr varScale="1">
        <p:scale>
          <a:sx n="110" d="100"/>
          <a:sy n="110" d="100"/>
        </p:scale>
        <p:origin x="2312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2F32-F1A9-4AEE-9E8F-B3892419D43C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2595-A83F-48A7-88BC-8A574622F6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2595-A83F-48A7-88BC-8A574622F6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0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wctrs-society.com/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wctrs@leeds.ac.uk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278795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20353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25490" y="-1014"/>
            <a:ext cx="3301200" cy="685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53663" y="44624"/>
            <a:ext cx="15078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W</a:t>
            </a:r>
            <a:r>
              <a:rPr lang="en-US" altLang="ja-JP" sz="1400" dirty="0">
                <a:latin typeface="Elephant" panose="02020904090505020303" pitchFamily="18" charset="0"/>
              </a:rPr>
              <a:t>orld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C</a:t>
            </a:r>
            <a:r>
              <a:rPr lang="en-US" altLang="ja-JP" sz="1400" dirty="0">
                <a:latin typeface="Elephant" panose="02020904090505020303" pitchFamily="18" charset="0"/>
              </a:rPr>
              <a:t>onference on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T</a:t>
            </a:r>
            <a:r>
              <a:rPr lang="en-US" altLang="ja-JP" sz="1400" dirty="0">
                <a:latin typeface="Elephant" panose="02020904090505020303" pitchFamily="18" charset="0"/>
              </a:rPr>
              <a:t>ransport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R</a:t>
            </a:r>
            <a:r>
              <a:rPr lang="en-US" altLang="ja-JP" sz="1400" dirty="0">
                <a:latin typeface="Elephant" panose="02020904090505020303" pitchFamily="18" charset="0"/>
              </a:rPr>
              <a:t>esearch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S</a:t>
            </a:r>
            <a:r>
              <a:rPr lang="en-US" altLang="ja-JP" sz="1400" dirty="0">
                <a:latin typeface="Elephant" panose="02020904090505020303" pitchFamily="18" charset="0"/>
              </a:rPr>
              <a:t>ociety</a:t>
            </a:r>
            <a:endParaRPr kumimoji="1" lang="ja-JP" altLang="en-US" sz="1400" dirty="0">
              <a:latin typeface="Elephant" panose="02020904090505020303" pitchFamily="18" charset="0"/>
            </a:endParaRPr>
          </a:p>
        </p:txBody>
      </p:sp>
      <p:pic>
        <p:nvPicPr>
          <p:cNvPr id="6" name="Picture 2" descr="http://wctrs.ish-lyon.cnrs.fr/images/wctrs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43" y="173408"/>
            <a:ext cx="792088" cy="8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234291" y="620688"/>
            <a:ext cx="2063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sz="4000" b="1" dirty="0">
              <a:solidFill>
                <a:srgbClr val="3D45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4000" b="1" dirty="0">
                <a:solidFill>
                  <a:srgbClr val="3D45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WCTRS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6438" y="1988840"/>
            <a:ext cx="2879090" cy="195438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 </a:t>
            </a:r>
            <a:r>
              <a:rPr lang="hu-HU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A WCTRS a világ minden részéről érkező közlekedési kutatók, menedzserek, döntéshozók és oktatók számára kínál teret </a:t>
            </a:r>
            <a:r>
              <a:rPr lang="hu-HU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multimodális</a:t>
            </a:r>
            <a:r>
              <a:rPr lang="hu-HU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multidiszciplináris és </a:t>
            </a:r>
            <a:r>
              <a:rPr lang="hu-HU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multiszektorális</a:t>
            </a:r>
            <a:r>
              <a:rPr lang="hu-HU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eszmecserére, tekintettel a fejlődő országokra is. A társaság a közlekedési témájú nemzetközi találkozások elsőszámú fórumává vált; a világkonferenciák alkalmával a világ vezető közlekedési szakemberei találkoznak, hogy egymástól tanuljanak.</a:t>
            </a:r>
            <a:endParaRPr lang="en-US" altLang="ja-JP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8824" y="116632"/>
            <a:ext cx="217771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/>
              <a:t>WCTR</a:t>
            </a:r>
            <a:r>
              <a:rPr lang="ja-JP" altLang="en-US" sz="1600" dirty="0"/>
              <a:t> </a:t>
            </a:r>
            <a:r>
              <a:rPr lang="hu-HU" altLang="ja-JP" sz="1600" dirty="0"/>
              <a:t>világkonferenciák</a:t>
            </a:r>
            <a:endParaRPr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83389" y="404664"/>
            <a:ext cx="2823209" cy="2887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1973: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Elő-WCTR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Brüzs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Belgium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1977: 1. WCTR, Rotterdam, Hollandia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1980: 2. WCTR, London, Egyesült Királyság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1983: 3. WCTR, Hamburg, Németország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1986: 4. WCTR Vancouver, Kanada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1989: 5. WCTR, Yokohama, Japán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1992: 6. WCTR, Lyon, Franciaország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1995: 7. WCTR, Sydney, Ausztrália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1998: 8. WCTR, Antwerpen, Belgium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2001: 9. WCTR, Szöul, Dél-Korea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2004: 10. WCTR, Isztambul, Törökország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2007: 11. WCTR, Berkeley, USA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2010: 12. WCTR, Lisszabon, Portugália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2013: 13. WCTR, Rio de Janeiro, Brazília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2016: 14. WCTR,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Shanghai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Kína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2019: 15. WCTR, Mumbai, India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      　     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050" b="1" dirty="0" err="1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május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26-31.)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9244" y="5265638"/>
            <a:ext cx="3085924" cy="111569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WCTRS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titkárság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Institute for Transport Studies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The University of Leeds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Leeds LS2 9JT – England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wctrs@leeds.ac.uk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oldal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http://www.wctrs-society.com/</a:t>
            </a:r>
            <a:endParaRPr lang="en-GB" sz="105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63" y="116632"/>
            <a:ext cx="141417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hu-HU" altLang="ja-JP" sz="16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Elnöki üzenet</a:t>
            </a:r>
            <a:endParaRPr kumimoji="1" lang="ja-JP" altLang="en-US" sz="16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464" y="2276872"/>
            <a:ext cx="3081466" cy="347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társaságot svájci jogrend szerint nemzetközi tudományos és non-profit szervezetként jegyzik. A tagjai a világ fejlődő és fejlett térségéből érkeztek, neves tudósok akár gyakorlati, akár elméleti jellegű munkakörökből. Ez a „diverzitás” a „különböző jellemű emberek együttműködése” révén jelenti a WCTRS legfigyelemreméltóbb „eszközét”, ami sehol máshol a világon nem található meg.</a:t>
            </a:r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WCTRS célja a tagjaira jellemző különféle emberi erőforrásokban rejlő lehetőségek kiaknázása új kutatási határok felfedezésében, valamint a fiatal tudósok és kutatók közötti kapcsolatok erősítésében.</a:t>
            </a:r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WCTRS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elnöke</a:t>
            </a:r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Prof.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Yoshitsugu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HAYASHI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(Chubu University,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Japán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90531" y="394499"/>
            <a:ext cx="1857330" cy="1954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</a:t>
            </a:r>
            <a:r>
              <a:rPr lang="hu-HU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WCTRS (Közlekedéskutatási Világkonferencia Társaság - World </a:t>
            </a:r>
            <a:r>
              <a:rPr lang="hu-HU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Conference</a:t>
            </a:r>
            <a:r>
              <a:rPr lang="hu-HU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hu-HU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on</a:t>
            </a:r>
            <a:r>
              <a:rPr lang="hu-HU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hu-HU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</a:t>
            </a:r>
            <a:r>
              <a:rPr lang="hu-HU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Research Society) 1977-ben kezdte meg működését Rotterdamban mint a közlekedési kutatókat és a gyakorló szakembereket összekötő közös fórum.</a:t>
            </a:r>
            <a:endParaRPr kumimoji="1" lang="ja-JP" altLang="en-US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042962" y="4581128"/>
            <a:ext cx="2446042" cy="1651624"/>
            <a:chOff x="6969224" y="4873721"/>
            <a:chExt cx="2446042" cy="1651624"/>
          </a:xfrm>
        </p:grpSpPr>
        <p:pic>
          <p:nvPicPr>
            <p:cNvPr id="13" name="Picture 2" descr="https://scontent-b.xx.fbcdn.net/hphotos-xpa1/v/t1.0-9/1173837_517139565036189_1489548223_n.jpg?oh=3e04fbb3ecd66a63eb9aefad8408efdd&amp;oe=544E0E6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fbcdn-sphotos-f-a.akamaihd.net/hphotos-ak-xpf1/t1.0-9/1236276_517139248369554_1006105847_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546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fbcdn-sphotos-h-a.akamaihd.net/hphotos-ak-frc3/t1.0-9/1011649_517136485036497_852321571_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5737817"/>
              <a:ext cx="1188721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s://lh4.googleusercontent.com/-Q2AhPp8D_8E/U-jN91aWEvI/AAAAAAAAAGE/FOmjUeZGgJw/w973-h730-no/DSC03238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" b="13927"/>
            <a:stretch/>
          </p:blipFill>
          <p:spPr bwMode="auto">
            <a:xfrm>
              <a:off x="8228776" y="5737817"/>
              <a:ext cx="1186490" cy="787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410" name="Picture 2" descr="http://wctrs.ish-lyon.cnrs.fr/images/stories/wctrs_images/yoshi_sphot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" t="9058" r="5607" b="9827"/>
          <a:stretch/>
        </p:blipFill>
        <p:spPr bwMode="auto">
          <a:xfrm>
            <a:off x="-15552" y="570160"/>
            <a:ext cx="1383030" cy="1647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000312" y="6381328"/>
            <a:ext cx="266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www.wctrs-society.com/</a:t>
            </a:r>
            <a:r>
              <a:rPr lang="en-US" dirty="0"/>
              <a:t> </a:t>
            </a:r>
            <a:endParaRPr kumimoji="1" lang="ja-JP" alt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79244" y="3812416"/>
            <a:ext cx="3085924" cy="12772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Testületi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tagok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Elnök: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Yoshi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HAYASHI</a:t>
            </a: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Tudományos bizottság elnöke: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Lori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TAVASSZY</a:t>
            </a: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Főtitkár: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Greg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MARSDEN</a:t>
            </a: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Főszerkesztők: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Tae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OUM</a:t>
            </a: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	és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Rosário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MACÀRIO</a:t>
            </a:r>
          </a:p>
          <a:p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Konferencia igazgató: </a:t>
            </a:r>
            <a:r>
              <a:rPr lang="hu-HU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Krishna</a:t>
            </a:r>
            <a:r>
              <a:rPr lang="hu-HU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RAO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56456" y="2564903"/>
            <a:ext cx="2088232" cy="1844015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6980064" y="116632"/>
            <a:ext cx="2869479" cy="6676054"/>
          </a:xfrm>
          <a:prstGeom prst="roundRect">
            <a:avLst>
              <a:gd name="adj" fmla="val 10254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8032" y="4581128"/>
            <a:ext cx="2086848" cy="2093360"/>
          </a:xfrm>
          <a:prstGeom prst="roundRect">
            <a:avLst>
              <a:gd name="adj" fmla="val 13431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角丸四角形 2060"/>
          <p:cNvSpPr/>
          <p:nvPr/>
        </p:nvSpPr>
        <p:spPr>
          <a:xfrm>
            <a:off x="56456" y="116632"/>
            <a:ext cx="2088232" cy="2376264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3240" y="116632"/>
            <a:ext cx="265970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Tématerületek</a:t>
            </a:r>
            <a:r>
              <a:rPr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 &amp; SIG-</a:t>
            </a:r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ek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568" y="4651163"/>
            <a:ext cx="196720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Közreműködések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870" y="2624526"/>
            <a:ext cx="131318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Folyóiratok</a:t>
            </a:r>
            <a:endParaRPr lang="en-US" altLang="ja-JP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4364" y="3895722"/>
            <a:ext cx="11849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Partner</a:t>
            </a:r>
            <a:r>
              <a:rPr kumimoji="1" lang="hu-HU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ek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8444" y="107921"/>
            <a:ext cx="4471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The World Conference on Transport Research Society</a:t>
            </a:r>
            <a:r>
              <a:rPr lang="ja-JP" altLang="en-US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(WCTRS)</a:t>
            </a:r>
            <a:endParaRPr kumimoji="1" lang="en-US" altLang="ja-JP" sz="2000" dirty="0">
              <a:solidFill>
                <a:srgbClr val="3D45DB"/>
              </a:solidFill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94364" y="1124744"/>
            <a:ext cx="80028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hu-HU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Tagok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96001" y="404664"/>
            <a:ext cx="2853543" cy="638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normAutofit/>
          </a:bodyPr>
          <a:lstStyle/>
          <a:p>
            <a:pPr algn="just"/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WCTRS 9 tématerületre (TA – </a:t>
            </a:r>
            <a:r>
              <a:rPr lang="hu-HU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Topic</a:t>
            </a:r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hu-HU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Area</a:t>
            </a:r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) és 33 szakmai érdekcsoportra (SIG – </a:t>
            </a:r>
            <a:r>
              <a:rPr lang="hu-HU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Special</a:t>
            </a:r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Interest Group) szerveződik. A </a:t>
            </a:r>
            <a:r>
              <a:rPr lang="hu-HU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SIG-ek</a:t>
            </a:r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hu-HU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</a:t>
            </a:r>
            <a:r>
              <a:rPr lang="hu-HU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szekcióüléseken állandó eszmecserét folytatnak az adott szakterületről, világszerte szemináriumokat szerveznek, különféle folyóiratok különkiadásait szerkesztik, és más nemzetközi szervezetekkel működnek együtt. További információért keresse fel honlapunkat, vagy lépjen kapcsolatba titkárságunkkal.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A: Transport Modes: General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A1  Air Transport and Airports / ATRS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A2  Maritime Transport and Ports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A3  Rail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B: Freight Transport and Logistics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B1  Logistics and Freight Transport Operations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B2  Humanitarian Logistics in Disasters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B3  Intermodal Freight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B4  Urban Goods Movement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B5  Freight Transport Modelling</a:t>
            </a:r>
          </a:p>
          <a:p>
            <a:pPr marL="269875" indent="-269875"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C: Traffic Management, Operations and Control 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C1  Traffic Theory and Modelling/Optimization and Traffic Flow 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C2  Urban Transport Operations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C3  Intelligent Transport Systems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C4  Traffic Safety Analysis and Policy	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D: Activity and Transport Demand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D1  Data Collection and Processing Methods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D2 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and Choice Modelling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D3  Applications of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Analysis and Demand Modelling Approaches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D4  ICT, Activities, Time Use and Travel Demand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E: Transport Economics and Finance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E1  Transport System Analysis and Economic Evaluation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E2  Transport Pricing and Economic Regulation 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F: Transport, Land Use and Sustainability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F1  Transport and Spatial Development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F2  Transport,  Climate Change and Clean Air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F3  Smart Transport, Smart City and Quality of Life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F4  Transport and Health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F5  Transport Noise and Vibration Control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G: Transport Planning and Policy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G1  Governance and Decision-making Processes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G2  National and Regional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G3  Urban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G4  Cultural and Social Issues in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G5  Disaster Resilience in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9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H: Transport in Developing and Emerging Countries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H1 Transport Economics, Finance, and Policy in Developing Countries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H2 Infrastructure Operation and Traffic Management in Developing Countries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H5  Urban Transport in Developing Countries / CODATU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I: Infrastructure Design and Maintenance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I1 Highway design and materials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I2 Infrastructure Management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6171" y="3833889"/>
            <a:ext cx="35307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Szoros az együttműködésünk számos nemzetközi szervezettel, kutatóintézettel, tudós társasággal, non-profit szervezettel stb.</a:t>
            </a:r>
          </a:p>
        </p:txBody>
      </p:sp>
      <p:sp>
        <p:nvSpPr>
          <p:cNvPr id="4" name="円/楕円 3"/>
          <p:cNvSpPr/>
          <p:nvPr/>
        </p:nvSpPr>
        <p:spPr>
          <a:xfrm>
            <a:off x="3843890" y="5349701"/>
            <a:ext cx="1115270" cy="4823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54957" y="5274149"/>
            <a:ext cx="1024714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TRB</a:t>
            </a: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Transportation Research Board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992804" y="6142413"/>
            <a:ext cx="805291" cy="28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CODATU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485922" y="5272633"/>
            <a:ext cx="1353180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EASTS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Eastern </a:t>
            </a:r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Asia Society of Transportation Studies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042167" y="5819062"/>
            <a:ext cx="1654704" cy="825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CUPUM</a:t>
            </a:r>
          </a:p>
          <a:p>
            <a:pPr algn="ctr"/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Nemzetközi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konferencia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számítógépek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városterve-zésben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és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városgazdálkodás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-ban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való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felhasználásáról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54957" y="5977130"/>
            <a:ext cx="1115208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Research Arena 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4957" y="4437112"/>
            <a:ext cx="1046106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OECD ITF</a:t>
            </a:r>
            <a:endParaRPr kumimoji="1" lang="en-US" altLang="ja-JP" sz="12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Transport Forum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541706" y="4437112"/>
            <a:ext cx="604368" cy="476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hu-HU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Világ</a:t>
            </a:r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Bank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>
            <a:stCxn id="24" idx="3"/>
            <a:endCxn id="4" idx="3"/>
          </p:cNvCxnSpPr>
          <p:nvPr/>
        </p:nvCxnSpPr>
        <p:spPr>
          <a:xfrm flipV="1">
            <a:off x="3570165" y="5761404"/>
            <a:ext cx="437053" cy="49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5" idx="2"/>
            <a:endCxn id="4" idx="1"/>
          </p:cNvCxnSpPr>
          <p:nvPr/>
        </p:nvCxnSpPr>
        <p:spPr>
          <a:xfrm>
            <a:off x="2978010" y="4990455"/>
            <a:ext cx="1029208" cy="42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6" idx="2"/>
            <a:endCxn id="4" idx="0"/>
          </p:cNvCxnSpPr>
          <p:nvPr/>
        </p:nvCxnSpPr>
        <p:spPr>
          <a:xfrm>
            <a:off x="3843890" y="4913838"/>
            <a:ext cx="557635" cy="43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4" idx="6"/>
          </p:cNvCxnSpPr>
          <p:nvPr/>
        </p:nvCxnSpPr>
        <p:spPr>
          <a:xfrm flipH="1">
            <a:off x="4959160" y="5549305"/>
            <a:ext cx="526762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" idx="2"/>
            <a:endCxn id="12" idx="3"/>
          </p:cNvCxnSpPr>
          <p:nvPr/>
        </p:nvCxnSpPr>
        <p:spPr>
          <a:xfrm flipH="1" flipV="1">
            <a:off x="3479671" y="5550821"/>
            <a:ext cx="364219" cy="4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4" idx="4"/>
            <a:endCxn id="21" idx="0"/>
          </p:cNvCxnSpPr>
          <p:nvPr/>
        </p:nvCxnSpPr>
        <p:spPr>
          <a:xfrm flipH="1">
            <a:off x="4395450" y="5832041"/>
            <a:ext cx="6075" cy="31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" idx="5"/>
            <a:endCxn id="23" idx="1"/>
          </p:cNvCxnSpPr>
          <p:nvPr/>
        </p:nvCxnSpPr>
        <p:spPr>
          <a:xfrm>
            <a:off x="4795832" y="5761404"/>
            <a:ext cx="246335" cy="47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" t="18026" r="2212" b="18714"/>
          <a:stretch/>
        </p:blipFill>
        <p:spPr bwMode="auto">
          <a:xfrm>
            <a:off x="2557888" y="1834384"/>
            <a:ext cx="4164388" cy="17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テキスト ボックス 103"/>
          <p:cNvSpPr txBox="1"/>
          <p:nvPr/>
        </p:nvSpPr>
        <p:spPr>
          <a:xfrm>
            <a:off x="128464" y="116632"/>
            <a:ext cx="153118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Konferenciák</a:t>
            </a:r>
            <a:endParaRPr lang="en-US" altLang="ja-JP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8033" y="404664"/>
            <a:ext cx="2158807" cy="2092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A WCTRS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háromévente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szervezi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meg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világkonferenciáját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mint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társaság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legfontosabb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eseményét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1989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óta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minden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konferencián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különféle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díjakat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ajánl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fel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konferencia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közlekedési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kutatók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szakemberek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legnagyobb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találkozási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pontja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tagok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közül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mintegy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1500-an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vettek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részt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lisszaboni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(2010), 900-an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rio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janeiro-i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(2013)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1200-an a shanghai </a:t>
            </a:r>
            <a:r>
              <a:rPr lang="hu-HU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(2016)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konferencián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8033" y="4941168"/>
            <a:ext cx="2158807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r>
              <a:rPr lang="hu-HU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társaság rendszeresen és aktívan hozzájárul közlekedési fejlesztések fontosságát jellemző szakértői vélemények megalkotásához, akár döntéshozók számára, akár nemzetközi találkozók alkalmával.</a:t>
            </a:r>
          </a:p>
          <a:p>
            <a:r>
              <a:rPr lang="hu-HU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A társaság többször formált meg véleményt fejlődő országok közlekedésfejlesztéseinél kormányzati és helyi szinten is.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-1248" y="2911296"/>
            <a:ext cx="2216743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WCTRS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két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hivatalos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folyóiratot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gondoz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az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Elsevier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kiadásában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; 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Policy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 and 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Case Studies on Transport Policy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”.</a:t>
            </a:r>
          </a:p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24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folyóirattal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sikerült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megállapodást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kötni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világkonferenciára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beadott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cikkek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megjelentetésére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különkiadások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formájában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0" name="角丸四角形 109"/>
          <p:cNvSpPr/>
          <p:nvPr/>
        </p:nvSpPr>
        <p:spPr>
          <a:xfrm>
            <a:off x="2216696" y="1052736"/>
            <a:ext cx="4709386" cy="2592288"/>
          </a:xfrm>
          <a:prstGeom prst="roundRect">
            <a:avLst>
              <a:gd name="adj" fmla="val 1111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216696" y="3789040"/>
            <a:ext cx="4709386" cy="2937358"/>
          </a:xfrm>
          <a:prstGeom prst="roundRect">
            <a:avLst>
              <a:gd name="adj" fmla="val 1090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557930" y="4369008"/>
            <a:ext cx="1312040" cy="825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SLoCaT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lang="hu-HU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fenntartható és </a:t>
            </a:r>
            <a:r>
              <a:rPr lang="hu-HU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karbonszegény</a:t>
            </a:r>
            <a:r>
              <a:rPr lang="hu-HU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közlekedésért való együttműködés</a:t>
            </a:r>
          </a:p>
        </p:txBody>
      </p:sp>
      <p:cxnSp>
        <p:nvCxnSpPr>
          <p:cNvPr id="51" name="直線コネクタ 50"/>
          <p:cNvCxnSpPr>
            <a:stCxn id="42" idx="2"/>
            <a:endCxn id="4" idx="7"/>
          </p:cNvCxnSpPr>
          <p:nvPr/>
        </p:nvCxnSpPr>
        <p:spPr>
          <a:xfrm flipH="1">
            <a:off x="4795832" y="5194766"/>
            <a:ext cx="1418118" cy="225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141023" y="1124744"/>
            <a:ext cx="36841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1374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hu-HU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regisztrált tag kutatók és gyakorlati szakemberek köréből a világ </a:t>
            </a:r>
            <a:r>
              <a:rPr lang="en-US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83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országából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2017.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januári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nyilvántartás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szerint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189305" y="4437112"/>
            <a:ext cx="1322032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UNFCCC</a:t>
            </a:r>
          </a:p>
          <a:p>
            <a:pPr algn="ctr"/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az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ENSZ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éghajlat-változási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keretegyezménye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46" name="直線コネクタ 45"/>
          <p:cNvCxnSpPr>
            <a:stCxn id="45" idx="2"/>
            <a:endCxn id="4" idx="0"/>
          </p:cNvCxnSpPr>
          <p:nvPr/>
        </p:nvCxnSpPr>
        <p:spPr>
          <a:xfrm flipH="1">
            <a:off x="4401525" y="5152201"/>
            <a:ext cx="448796" cy="19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408177" y="2676525"/>
            <a:ext cx="989513" cy="76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96" y="2636912"/>
            <a:ext cx="1026194" cy="8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2275577" y="1455111"/>
            <a:ext cx="46505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„WCTRS-Y” fiatal kutatói kezdeményezés </a:t>
            </a:r>
            <a:r>
              <a:rPr lang="hu-HU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Ph.D</a:t>
            </a:r>
            <a:r>
              <a:rPr lang="hu-HU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hallgatók számára nyújt ösztöndíj és tiszteletdíj lehetőséget </a:t>
            </a:r>
            <a:r>
              <a:rPr lang="hu-HU" altLang="ja-JP" sz="100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összesen 18.500 </a:t>
            </a:r>
            <a:r>
              <a:rPr lang="hu-HU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EUR értékben.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205107" y="3459957"/>
            <a:ext cx="2409826" cy="121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872880" y="3391108"/>
            <a:ext cx="3016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Tagországok</a:t>
            </a:r>
            <a:r>
              <a:rPr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és</a:t>
            </a:r>
            <a:r>
              <a:rPr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térségek</a:t>
            </a:r>
            <a:r>
              <a:rPr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térképe</a:t>
            </a:r>
            <a:r>
              <a:rPr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(2016. </a:t>
            </a:r>
            <a:r>
              <a:rPr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december</a:t>
            </a:r>
            <a:r>
              <a:rPr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)</a:t>
            </a:r>
            <a:endParaRPr kumimoji="1" lang="ja-JP" altLang="en-US" sz="9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798</Words>
  <Application>Microsoft Macintosh PowerPoint</Application>
  <PresentationFormat>A4 Paper (210x297 mm)</PresentationFormat>
  <Paragraphs>127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Arial Black</vt:lpstr>
      <vt:lpstr>Arial Narrow</vt:lpstr>
      <vt:lpstr>ARゴシック体S</vt:lpstr>
      <vt:lpstr>AR丸ゴシック体E</vt:lpstr>
      <vt:lpstr>AR丸ゴシック体M</vt:lpstr>
      <vt:lpstr>Calibri</vt:lpstr>
      <vt:lpstr>Elephant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kii</dc:creator>
  <cp:lastModifiedBy>Aseem Kinra</cp:lastModifiedBy>
  <cp:revision>358</cp:revision>
  <cp:lastPrinted>2017-04-01T21:42:06Z</cp:lastPrinted>
  <dcterms:created xsi:type="dcterms:W3CDTF">2015-01-23T11:58:54Z</dcterms:created>
  <dcterms:modified xsi:type="dcterms:W3CDTF">2018-04-22T10:20:41Z</dcterms:modified>
</cp:coreProperties>
</file>