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3" r:id="rId2"/>
    <p:sldId id="256" r:id="rId3"/>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45DB"/>
    <a:srgbClr val="0000FF"/>
    <a:srgbClr val="FFFFFF"/>
    <a:srgbClr val="9094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93090" autoAdjust="0"/>
  </p:normalViewPr>
  <p:slideViewPr>
    <p:cSldViewPr>
      <p:cViewPr varScale="1">
        <p:scale>
          <a:sx n="77" d="100"/>
          <a:sy n="77" d="100"/>
        </p:scale>
        <p:origin x="1050" y="39"/>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D4BA2F32-F1A9-4AEE-9E8F-B3892419D43C}" type="datetimeFigureOut">
              <a:rPr kumimoji="1" lang="ja-JP" altLang="en-US" smtClean="0"/>
              <a:pPr/>
              <a:t>2018/1/4</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AAC82595-A83F-48A7-88BC-8A574622F6F8}" type="slidenum">
              <a:rPr kumimoji="1" lang="ja-JP" altLang="en-US" smtClean="0"/>
              <a:pPr/>
              <a:t>‹#›</a:t>
            </a:fld>
            <a:endParaRPr kumimoji="1" lang="ja-JP" altLang="en-US"/>
          </a:p>
        </p:txBody>
      </p:sp>
    </p:spTree>
    <p:extLst>
      <p:ext uri="{BB962C8B-B14F-4D97-AF65-F5344CB8AC3E}">
        <p14:creationId xmlns:p14="http://schemas.microsoft.com/office/powerpoint/2010/main" val="19823948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AC82595-A83F-48A7-88BC-8A574622F6F8}" type="slidenum">
              <a:rPr kumimoji="1" lang="ja-JP" altLang="en-US" smtClean="0"/>
              <a:pPr/>
              <a:t>1</a:t>
            </a:fld>
            <a:endParaRPr kumimoji="1" lang="ja-JP" altLang="en-US"/>
          </a:p>
        </p:txBody>
      </p:sp>
    </p:spTree>
    <p:extLst>
      <p:ext uri="{BB962C8B-B14F-4D97-AF65-F5344CB8AC3E}">
        <p14:creationId xmlns:p14="http://schemas.microsoft.com/office/powerpoint/2010/main" val="732508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2018/1/4</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www.wctrs-society.com/" TargetMode="External"/><Relationship Id="rId10" Type="http://schemas.openxmlformats.org/officeDocument/2006/relationships/image" Target="../media/image6.jpeg"/><Relationship Id="rId4" Type="http://schemas.openxmlformats.org/officeDocument/2006/relationships/hyperlink" Target="mailto:wctrs@leeds.ac.uk" TargetMode="External"/><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3278795" y="-1014"/>
            <a:ext cx="3291260" cy="6858000"/>
          </a:xfrm>
          <a:prstGeom prst="rect">
            <a:avLst/>
          </a:prstGeom>
          <a:gradFill flip="none" rotWithShape="1">
            <a:gsLst>
              <a:gs pos="0">
                <a:srgbClr val="3D45DB"/>
              </a:gs>
              <a:gs pos="50000">
                <a:schemeClr val="accent1">
                  <a:tint val="44500"/>
                  <a:satMod val="160000"/>
                </a:schemeClr>
              </a:gs>
              <a:gs pos="100000">
                <a:schemeClr val="bg1"/>
              </a:gs>
            </a:gsLst>
            <a:lin ang="162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微软雅黑" panose="020B0503020204020204" pitchFamily="34" charset="-122"/>
              <a:ea typeface="微软雅黑" panose="020B0503020204020204" pitchFamily="34" charset="-122"/>
              <a:cs typeface="Arial" panose="020B0604020202020204" pitchFamily="34" charset="0"/>
            </a:endParaRPr>
          </a:p>
        </p:txBody>
      </p:sp>
      <p:sp>
        <p:nvSpPr>
          <p:cNvPr id="9" name="正方形/長方形 8"/>
          <p:cNvSpPr/>
          <p:nvPr/>
        </p:nvSpPr>
        <p:spPr>
          <a:xfrm>
            <a:off x="6620353" y="-1014"/>
            <a:ext cx="3291260" cy="6858000"/>
          </a:xfrm>
          <a:prstGeom prst="rect">
            <a:avLst/>
          </a:prstGeom>
          <a:gradFill flip="none" rotWithShape="1">
            <a:gsLst>
              <a:gs pos="0">
                <a:srgbClr val="3D45DB"/>
              </a:gs>
              <a:gs pos="50000">
                <a:schemeClr val="accent1">
                  <a:tint val="44500"/>
                  <a:satMod val="160000"/>
                </a:schemeClr>
              </a:gs>
              <a:gs pos="100000">
                <a:schemeClr val="bg1"/>
              </a:gs>
            </a:gsLst>
            <a:lin ang="162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正方形/長方形 1"/>
          <p:cNvSpPr/>
          <p:nvPr/>
        </p:nvSpPr>
        <p:spPr>
          <a:xfrm>
            <a:off x="-25490" y="-1014"/>
            <a:ext cx="3301200" cy="6858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微软雅黑" panose="020B0503020204020204" pitchFamily="34" charset="-122"/>
              <a:ea typeface="微软雅黑" panose="020B0503020204020204" pitchFamily="34" charset="-122"/>
              <a:cs typeface="Arial" panose="020B0604020202020204" pitchFamily="34" charset="0"/>
            </a:endParaRPr>
          </a:p>
        </p:txBody>
      </p:sp>
      <p:sp>
        <p:nvSpPr>
          <p:cNvPr id="5" name="テキスト ボックス 4"/>
          <p:cNvSpPr txBox="1"/>
          <p:nvPr/>
        </p:nvSpPr>
        <p:spPr>
          <a:xfrm>
            <a:off x="8053663" y="44624"/>
            <a:ext cx="1496564" cy="1169551"/>
          </a:xfrm>
          <a:prstGeom prst="rect">
            <a:avLst/>
          </a:prstGeom>
          <a:noFill/>
        </p:spPr>
        <p:txBody>
          <a:bodyPr wrap="none" rtlCol="0">
            <a:spAutoFit/>
          </a:bodyPr>
          <a:lstStyle/>
          <a:p>
            <a:r>
              <a:rPr lang="en-US" altLang="ja-JP" sz="1400" dirty="0">
                <a:solidFill>
                  <a:srgbClr val="3D45DB"/>
                </a:solidFill>
                <a:latin typeface="微软雅黑" panose="020B0503020204020204" pitchFamily="34" charset="-122"/>
                <a:ea typeface="微软雅黑" panose="020B0503020204020204" pitchFamily="34" charset="-122"/>
                <a:cs typeface="Arial" panose="020B0604020202020204" pitchFamily="34" charset="0"/>
              </a:rPr>
              <a:t>W</a:t>
            </a:r>
            <a:r>
              <a:rPr lang="en-US" altLang="ja-JP" sz="1400" dirty="0">
                <a:latin typeface="微软雅黑" panose="020B0503020204020204" pitchFamily="34" charset="-122"/>
                <a:ea typeface="微软雅黑" panose="020B0503020204020204" pitchFamily="34" charset="-122"/>
                <a:cs typeface="Arial" panose="020B0604020202020204" pitchFamily="34" charset="0"/>
              </a:rPr>
              <a:t>orld </a:t>
            </a:r>
          </a:p>
          <a:p>
            <a:r>
              <a:rPr lang="en-US" altLang="ja-JP" sz="1400" dirty="0">
                <a:solidFill>
                  <a:srgbClr val="3D45DB"/>
                </a:solidFill>
                <a:latin typeface="微软雅黑" panose="020B0503020204020204" pitchFamily="34" charset="-122"/>
                <a:ea typeface="微软雅黑" panose="020B0503020204020204" pitchFamily="34" charset="-122"/>
                <a:cs typeface="Arial" panose="020B0604020202020204" pitchFamily="34" charset="0"/>
              </a:rPr>
              <a:t>C</a:t>
            </a:r>
            <a:r>
              <a:rPr lang="en-US" altLang="ja-JP" sz="1400" dirty="0">
                <a:latin typeface="微软雅黑" panose="020B0503020204020204" pitchFamily="34" charset="-122"/>
                <a:ea typeface="微软雅黑" panose="020B0503020204020204" pitchFamily="34" charset="-122"/>
                <a:cs typeface="Arial" panose="020B0604020202020204" pitchFamily="34" charset="0"/>
              </a:rPr>
              <a:t>onference on </a:t>
            </a:r>
          </a:p>
          <a:p>
            <a:r>
              <a:rPr lang="en-US" altLang="ja-JP" sz="1400" dirty="0">
                <a:solidFill>
                  <a:srgbClr val="3D45DB"/>
                </a:solidFill>
                <a:latin typeface="微软雅黑" panose="020B0503020204020204" pitchFamily="34" charset="-122"/>
                <a:ea typeface="微软雅黑" panose="020B0503020204020204" pitchFamily="34" charset="-122"/>
                <a:cs typeface="Arial" panose="020B0604020202020204" pitchFamily="34" charset="0"/>
              </a:rPr>
              <a:t>T</a:t>
            </a:r>
            <a:r>
              <a:rPr lang="en-US" altLang="ja-JP" sz="1400" dirty="0">
                <a:latin typeface="微软雅黑" panose="020B0503020204020204" pitchFamily="34" charset="-122"/>
                <a:ea typeface="微软雅黑" panose="020B0503020204020204" pitchFamily="34" charset="-122"/>
                <a:cs typeface="Arial" panose="020B0604020202020204" pitchFamily="34" charset="0"/>
              </a:rPr>
              <a:t>ransport</a:t>
            </a:r>
          </a:p>
          <a:p>
            <a:r>
              <a:rPr lang="en-US" altLang="ja-JP" sz="1400" dirty="0">
                <a:solidFill>
                  <a:srgbClr val="3D45DB"/>
                </a:solidFill>
                <a:latin typeface="微软雅黑" panose="020B0503020204020204" pitchFamily="34" charset="-122"/>
                <a:ea typeface="微软雅黑" panose="020B0503020204020204" pitchFamily="34" charset="-122"/>
                <a:cs typeface="Arial" panose="020B0604020202020204" pitchFamily="34" charset="0"/>
              </a:rPr>
              <a:t>R</a:t>
            </a:r>
            <a:r>
              <a:rPr lang="en-US" altLang="ja-JP" sz="1400" dirty="0">
                <a:latin typeface="微软雅黑" panose="020B0503020204020204" pitchFamily="34" charset="-122"/>
                <a:ea typeface="微软雅黑" panose="020B0503020204020204" pitchFamily="34" charset="-122"/>
                <a:cs typeface="Arial" panose="020B0604020202020204" pitchFamily="34" charset="0"/>
              </a:rPr>
              <a:t>esearch</a:t>
            </a:r>
          </a:p>
          <a:p>
            <a:r>
              <a:rPr lang="en-US" altLang="ja-JP" sz="1400" dirty="0">
                <a:solidFill>
                  <a:srgbClr val="3D45DB"/>
                </a:solidFill>
                <a:latin typeface="微软雅黑" panose="020B0503020204020204" pitchFamily="34" charset="-122"/>
                <a:ea typeface="微软雅黑" panose="020B0503020204020204" pitchFamily="34" charset="-122"/>
                <a:cs typeface="Arial" panose="020B0604020202020204" pitchFamily="34" charset="0"/>
              </a:rPr>
              <a:t>S</a:t>
            </a:r>
            <a:r>
              <a:rPr lang="en-US" altLang="ja-JP" sz="1400" dirty="0">
                <a:latin typeface="微软雅黑" panose="020B0503020204020204" pitchFamily="34" charset="-122"/>
                <a:ea typeface="微软雅黑" panose="020B0503020204020204" pitchFamily="34" charset="-122"/>
                <a:cs typeface="Arial" panose="020B0604020202020204" pitchFamily="34" charset="0"/>
              </a:rPr>
              <a:t>ociety</a:t>
            </a:r>
            <a:endParaRPr kumimoji="1" lang="ja-JP" altLang="en-US" sz="1400" dirty="0">
              <a:latin typeface="微软雅黑" panose="020B0503020204020204" pitchFamily="34" charset="-122"/>
              <a:ea typeface="微软雅黑" panose="020B0503020204020204" pitchFamily="34" charset="-122"/>
              <a:cs typeface="Arial" panose="020B0604020202020204" pitchFamily="34" charset="0"/>
            </a:endParaRPr>
          </a:p>
        </p:txBody>
      </p:sp>
      <p:pic>
        <p:nvPicPr>
          <p:cNvPr id="6" name="Picture 2" descr="http://wctrs.ish-lyon.cnrs.fr/images/wctrs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3543" y="173408"/>
            <a:ext cx="792088" cy="807320"/>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7234291" y="620688"/>
            <a:ext cx="2063385" cy="1323439"/>
          </a:xfrm>
          <a:prstGeom prst="rect">
            <a:avLst/>
          </a:prstGeom>
          <a:noFill/>
        </p:spPr>
        <p:txBody>
          <a:bodyPr wrap="none" rtlCol="0">
            <a:spAutoFit/>
          </a:bodyPr>
          <a:lstStyle/>
          <a:p>
            <a:pPr algn="ctr"/>
            <a:endParaRPr kumimoji="1" lang="en-US" altLang="ja-JP" sz="4000" b="1" dirty="0">
              <a:solidFill>
                <a:srgbClr val="3D45DB"/>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Arial" panose="020B0604020202020204" pitchFamily="34" charset="0"/>
            </a:endParaRPr>
          </a:p>
          <a:p>
            <a:pPr algn="ctr"/>
            <a:r>
              <a:rPr kumimoji="1" lang="en-US" altLang="ja-JP" sz="4000" b="1" dirty="0">
                <a:solidFill>
                  <a:srgbClr val="3D45DB"/>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Arial" panose="020B0604020202020204" pitchFamily="34" charset="0"/>
              </a:rPr>
              <a:t>WCTRS</a:t>
            </a:r>
          </a:p>
        </p:txBody>
      </p:sp>
      <p:sp>
        <p:nvSpPr>
          <p:cNvPr id="11" name="テキスト ボックス 10"/>
          <p:cNvSpPr txBox="1"/>
          <p:nvPr/>
        </p:nvSpPr>
        <p:spPr>
          <a:xfrm>
            <a:off x="6826438" y="1988840"/>
            <a:ext cx="2879090" cy="2123658"/>
          </a:xfrm>
          <a:prstGeom prst="rect">
            <a:avLst/>
          </a:prstGeom>
          <a:solidFill>
            <a:srgbClr val="FFFFFF"/>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lnSpc>
                <a:spcPct val="150000"/>
              </a:lnSpc>
            </a:pPr>
            <a:r>
              <a:rPr lang="en-US" altLang="zh-CN" sz="1100" dirty="0">
                <a:latin typeface="微软雅黑" panose="020B0503020204020204" pitchFamily="34" charset="-122"/>
                <a:ea typeface="微软雅黑" panose="020B0503020204020204" pitchFamily="34" charset="-122"/>
                <a:cs typeface="Arial" panose="020B0604020202020204" pitchFamily="34" charset="0"/>
              </a:rPr>
              <a:t>WCTRS</a:t>
            </a:r>
            <a:r>
              <a:rPr lang="zh-CN" altLang="en-US" sz="1100" dirty="0">
                <a:latin typeface="微软雅黑" panose="020B0503020204020204" pitchFamily="34" charset="-122"/>
                <a:ea typeface="微软雅黑" panose="020B0503020204020204" pitchFamily="34" charset="-122"/>
                <a:cs typeface="Arial" panose="020B0604020202020204" pitchFamily="34" charset="0"/>
              </a:rPr>
              <a:t>世界交通研究会为来自世界各地的交通研究员、管理者、政策抉择者和教育工作者提供的一个交流思想的论坛，在这里可以讨论多模式、多学科、多部门的各种观点。该大会的作用包括支持发展中国家。现在，世界交通大会已经成为国际交通运输领域的主要论坛，是各个国家和地区交通领域主要专业人士互相学习和交流的场所。</a:t>
            </a:r>
            <a:endParaRPr lang="en-US" altLang="ja-JP" sz="11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7" name="テキスト ボックス 16"/>
          <p:cNvSpPr txBox="1"/>
          <p:nvPr/>
        </p:nvSpPr>
        <p:spPr>
          <a:xfrm>
            <a:off x="3368824" y="116632"/>
            <a:ext cx="1826141"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defPPr>
              <a:defRPr lang="ja-JP"/>
            </a:defPPr>
            <a:lvl1pPr>
              <a:lnSpc>
                <a:spcPct val="150000"/>
              </a:lnSpc>
              <a:defRPr sz="16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t>世界交通大会列表</a:t>
            </a:r>
            <a:endParaRPr lang="ja-JP" altLang="en-US" dirty="0"/>
          </a:p>
        </p:txBody>
      </p:sp>
      <p:sp>
        <p:nvSpPr>
          <p:cNvPr id="18" name="テキスト ボックス 17"/>
          <p:cNvSpPr txBox="1"/>
          <p:nvPr/>
        </p:nvSpPr>
        <p:spPr>
          <a:xfrm>
            <a:off x="3376159" y="494596"/>
            <a:ext cx="3207152" cy="374871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ja-JP"/>
            </a:defPPr>
            <a:lvl1pPr indent="360000">
              <a:lnSpc>
                <a:spcPct val="150000"/>
              </a:lnSpc>
              <a:defRPr sz="1100">
                <a:latin typeface="微软雅黑" panose="020B0503020204020204" pitchFamily="34" charset="-122"/>
                <a:ea typeface="微软雅黑" panose="020B0503020204020204" pitchFamily="34" charset="-122"/>
                <a:cs typeface="Arial" panose="020B0604020202020204" pitchFamily="34" charset="0"/>
              </a:defRPr>
            </a:lvl1pPr>
          </a:lstStyle>
          <a:p>
            <a:pPr indent="0">
              <a:lnSpc>
                <a:spcPct val="120000"/>
              </a:lnSpc>
            </a:pPr>
            <a:r>
              <a:rPr lang="en-US" altLang="zh-CN" dirty="0"/>
              <a:t>1973</a:t>
            </a:r>
            <a:r>
              <a:rPr lang="zh-CN" altLang="en-US" dirty="0"/>
              <a:t>年： </a:t>
            </a:r>
            <a:r>
              <a:rPr lang="en-US" altLang="zh-CN" dirty="0"/>
              <a:t>WCTR</a:t>
            </a:r>
            <a:r>
              <a:rPr lang="zh-CN" altLang="en-US" dirty="0"/>
              <a:t>预备会议，布鲁日，比利时</a:t>
            </a:r>
          </a:p>
          <a:p>
            <a:pPr indent="0">
              <a:lnSpc>
                <a:spcPct val="120000"/>
              </a:lnSpc>
            </a:pPr>
            <a:r>
              <a:rPr lang="en-US" altLang="zh-CN" dirty="0"/>
              <a:t>1977</a:t>
            </a:r>
            <a:r>
              <a:rPr lang="zh-CN" altLang="en-US" dirty="0"/>
              <a:t>年：第一届</a:t>
            </a:r>
            <a:r>
              <a:rPr lang="en-US" altLang="zh-CN" dirty="0"/>
              <a:t>WCTR</a:t>
            </a:r>
            <a:r>
              <a:rPr lang="zh-CN" altLang="en-US" dirty="0"/>
              <a:t>，鹿特丹，荷兰</a:t>
            </a:r>
          </a:p>
          <a:p>
            <a:pPr indent="0">
              <a:lnSpc>
                <a:spcPct val="120000"/>
              </a:lnSpc>
            </a:pPr>
            <a:r>
              <a:rPr lang="en-US" altLang="zh-CN" dirty="0"/>
              <a:t>1980</a:t>
            </a:r>
            <a:r>
              <a:rPr lang="zh-CN" altLang="en-US" dirty="0"/>
              <a:t>年：第二届</a:t>
            </a:r>
            <a:r>
              <a:rPr lang="en-US" altLang="zh-CN" dirty="0"/>
              <a:t>WCTR </a:t>
            </a:r>
            <a:r>
              <a:rPr lang="zh-CN" altLang="en-US" dirty="0"/>
              <a:t>，伦敦，英国</a:t>
            </a:r>
          </a:p>
          <a:p>
            <a:pPr indent="0">
              <a:lnSpc>
                <a:spcPct val="120000"/>
              </a:lnSpc>
            </a:pPr>
            <a:r>
              <a:rPr lang="en-US" altLang="zh-CN" dirty="0"/>
              <a:t>1983</a:t>
            </a:r>
            <a:r>
              <a:rPr lang="zh-CN" altLang="en-US" dirty="0"/>
              <a:t>年：第三届</a:t>
            </a:r>
            <a:r>
              <a:rPr lang="en-US" altLang="zh-CN" dirty="0"/>
              <a:t>WCTR</a:t>
            </a:r>
            <a:r>
              <a:rPr lang="zh-CN" altLang="en-US" dirty="0"/>
              <a:t>，汉堡，德国</a:t>
            </a:r>
          </a:p>
          <a:p>
            <a:pPr indent="0">
              <a:lnSpc>
                <a:spcPct val="120000"/>
              </a:lnSpc>
            </a:pPr>
            <a:r>
              <a:rPr lang="en-US" altLang="zh-CN" dirty="0"/>
              <a:t>1986</a:t>
            </a:r>
            <a:r>
              <a:rPr lang="zh-CN" altLang="en-US" dirty="0"/>
              <a:t>年：第四届</a:t>
            </a:r>
            <a:r>
              <a:rPr lang="en-US" altLang="zh-CN" dirty="0"/>
              <a:t>WCTR</a:t>
            </a:r>
            <a:r>
              <a:rPr lang="zh-CN" altLang="en-US" dirty="0"/>
              <a:t>，温哥华，加拿大</a:t>
            </a:r>
          </a:p>
          <a:p>
            <a:pPr indent="0">
              <a:lnSpc>
                <a:spcPct val="120000"/>
              </a:lnSpc>
            </a:pPr>
            <a:r>
              <a:rPr lang="en-US" altLang="zh-CN" dirty="0"/>
              <a:t>1989</a:t>
            </a:r>
            <a:r>
              <a:rPr lang="zh-CN" altLang="en-US" dirty="0"/>
              <a:t>年：第五届</a:t>
            </a:r>
            <a:r>
              <a:rPr lang="en-US" altLang="zh-CN" dirty="0"/>
              <a:t>WCTR</a:t>
            </a:r>
            <a:r>
              <a:rPr lang="zh-CN" altLang="en-US" dirty="0"/>
              <a:t>，日本横滨</a:t>
            </a:r>
          </a:p>
          <a:p>
            <a:pPr indent="0">
              <a:lnSpc>
                <a:spcPct val="120000"/>
              </a:lnSpc>
            </a:pPr>
            <a:r>
              <a:rPr lang="en-US" altLang="zh-CN" dirty="0"/>
              <a:t>1992</a:t>
            </a:r>
            <a:r>
              <a:rPr lang="zh-CN" altLang="en-US" dirty="0"/>
              <a:t>年：第六届</a:t>
            </a:r>
            <a:r>
              <a:rPr lang="en-US" altLang="zh-CN" dirty="0"/>
              <a:t>WCTR</a:t>
            </a:r>
            <a:r>
              <a:rPr lang="zh-CN" altLang="en-US" dirty="0"/>
              <a:t>，里昂，法国</a:t>
            </a:r>
          </a:p>
          <a:p>
            <a:pPr indent="0">
              <a:lnSpc>
                <a:spcPct val="120000"/>
              </a:lnSpc>
            </a:pPr>
            <a:r>
              <a:rPr lang="en-US" altLang="zh-CN" dirty="0"/>
              <a:t>1995</a:t>
            </a:r>
            <a:r>
              <a:rPr lang="zh-CN" altLang="en-US" dirty="0"/>
              <a:t>年：第七届</a:t>
            </a:r>
            <a:r>
              <a:rPr lang="en-US" altLang="zh-CN" dirty="0"/>
              <a:t>WCTR</a:t>
            </a:r>
            <a:r>
              <a:rPr lang="zh-CN" altLang="en-US" dirty="0"/>
              <a:t>，悉尼，澳大利亚</a:t>
            </a:r>
          </a:p>
          <a:p>
            <a:pPr indent="0">
              <a:lnSpc>
                <a:spcPct val="120000"/>
              </a:lnSpc>
            </a:pPr>
            <a:r>
              <a:rPr lang="en-US" altLang="zh-CN" dirty="0"/>
              <a:t>1998</a:t>
            </a:r>
            <a:r>
              <a:rPr lang="zh-CN" altLang="en-US" dirty="0"/>
              <a:t>年：第八届</a:t>
            </a:r>
            <a:r>
              <a:rPr lang="en-US" altLang="zh-CN" dirty="0"/>
              <a:t>WCTR</a:t>
            </a:r>
            <a:r>
              <a:rPr lang="zh-CN" altLang="en-US" dirty="0"/>
              <a:t>，安特卫普，比利时</a:t>
            </a:r>
          </a:p>
          <a:p>
            <a:pPr indent="0">
              <a:lnSpc>
                <a:spcPct val="120000"/>
              </a:lnSpc>
            </a:pPr>
            <a:r>
              <a:rPr lang="en-US" altLang="zh-CN" dirty="0"/>
              <a:t>2001</a:t>
            </a:r>
            <a:r>
              <a:rPr lang="zh-CN" altLang="en-US" dirty="0"/>
              <a:t>年：第九届</a:t>
            </a:r>
            <a:r>
              <a:rPr lang="en-US" altLang="zh-CN" dirty="0"/>
              <a:t>WCTR</a:t>
            </a:r>
            <a:r>
              <a:rPr lang="zh-CN" altLang="en-US" dirty="0"/>
              <a:t>，韩国首尔</a:t>
            </a:r>
          </a:p>
          <a:p>
            <a:pPr indent="0">
              <a:lnSpc>
                <a:spcPct val="120000"/>
              </a:lnSpc>
            </a:pPr>
            <a:r>
              <a:rPr lang="en-US" altLang="zh-CN" dirty="0"/>
              <a:t>2004</a:t>
            </a:r>
            <a:r>
              <a:rPr lang="zh-CN" altLang="en-US" dirty="0"/>
              <a:t>年：第十届</a:t>
            </a:r>
            <a:r>
              <a:rPr lang="en-US" altLang="zh-CN" dirty="0"/>
              <a:t>WCTR</a:t>
            </a:r>
            <a:r>
              <a:rPr lang="zh-CN" altLang="en-US" dirty="0"/>
              <a:t>，伊斯坦布尔，土耳其</a:t>
            </a:r>
          </a:p>
          <a:p>
            <a:pPr indent="0">
              <a:lnSpc>
                <a:spcPct val="120000"/>
              </a:lnSpc>
            </a:pPr>
            <a:r>
              <a:rPr lang="en-US" altLang="zh-CN" dirty="0"/>
              <a:t>2007</a:t>
            </a:r>
            <a:r>
              <a:rPr lang="zh-CN" altLang="en-US" dirty="0"/>
              <a:t>年：第十一届</a:t>
            </a:r>
            <a:r>
              <a:rPr lang="en-US" altLang="zh-CN" dirty="0"/>
              <a:t>WCTR</a:t>
            </a:r>
            <a:r>
              <a:rPr lang="zh-CN" altLang="en-US" dirty="0"/>
              <a:t>，加州大学伯克利分校，    </a:t>
            </a:r>
            <a:endParaRPr lang="en-US" altLang="zh-CN" dirty="0"/>
          </a:p>
          <a:p>
            <a:pPr indent="0">
              <a:lnSpc>
                <a:spcPct val="120000"/>
              </a:lnSpc>
            </a:pPr>
            <a:r>
              <a:rPr lang="en-US" altLang="zh-CN" dirty="0"/>
              <a:t>               </a:t>
            </a:r>
            <a:r>
              <a:rPr lang="zh-CN" altLang="en-US" dirty="0"/>
              <a:t>美国</a:t>
            </a:r>
          </a:p>
          <a:p>
            <a:pPr indent="0">
              <a:lnSpc>
                <a:spcPct val="120000"/>
              </a:lnSpc>
            </a:pPr>
            <a:r>
              <a:rPr lang="en-US" altLang="zh-CN" dirty="0"/>
              <a:t>2010</a:t>
            </a:r>
            <a:r>
              <a:rPr lang="zh-CN" altLang="en-US" dirty="0"/>
              <a:t>年：第十二届</a:t>
            </a:r>
            <a:r>
              <a:rPr lang="en-US" altLang="zh-CN" dirty="0"/>
              <a:t>WCTR</a:t>
            </a:r>
            <a:r>
              <a:rPr lang="zh-CN" altLang="en-US" dirty="0"/>
              <a:t>，里斯本，葡萄牙</a:t>
            </a:r>
          </a:p>
          <a:p>
            <a:pPr indent="0">
              <a:lnSpc>
                <a:spcPct val="120000"/>
              </a:lnSpc>
            </a:pPr>
            <a:r>
              <a:rPr lang="en-US" altLang="zh-CN" dirty="0"/>
              <a:t>2013</a:t>
            </a:r>
            <a:r>
              <a:rPr lang="zh-CN" altLang="en-US" dirty="0"/>
              <a:t>年：第十三届</a:t>
            </a:r>
            <a:r>
              <a:rPr lang="en-US" altLang="zh-CN" dirty="0"/>
              <a:t>WCTR</a:t>
            </a:r>
            <a:r>
              <a:rPr lang="zh-CN" altLang="en-US" dirty="0"/>
              <a:t>在里约热内卢，巴西</a:t>
            </a:r>
          </a:p>
          <a:p>
            <a:pPr indent="0">
              <a:lnSpc>
                <a:spcPct val="120000"/>
              </a:lnSpc>
            </a:pPr>
            <a:r>
              <a:rPr lang="en-US" altLang="zh-CN" dirty="0"/>
              <a:t>2016</a:t>
            </a:r>
            <a:r>
              <a:rPr lang="zh-CN" altLang="en-US" dirty="0"/>
              <a:t>年：第十四届</a:t>
            </a:r>
            <a:r>
              <a:rPr lang="en-US" altLang="zh-CN" dirty="0"/>
              <a:t>WCTR</a:t>
            </a:r>
            <a:r>
              <a:rPr lang="zh-CN" altLang="en-US" dirty="0"/>
              <a:t>在上海，中国</a:t>
            </a:r>
          </a:p>
          <a:p>
            <a:pPr indent="0">
              <a:lnSpc>
                <a:spcPct val="120000"/>
              </a:lnSpc>
            </a:pPr>
            <a:r>
              <a:rPr lang="en-US" altLang="zh-CN" b="1" dirty="0">
                <a:solidFill>
                  <a:srgbClr val="3D45DB"/>
                </a:solidFill>
              </a:rPr>
              <a:t>2019</a:t>
            </a:r>
            <a:r>
              <a:rPr lang="zh-CN" altLang="en-US" b="1" dirty="0">
                <a:solidFill>
                  <a:srgbClr val="3D45DB"/>
                </a:solidFill>
              </a:rPr>
              <a:t>年：第十五届</a:t>
            </a:r>
            <a:r>
              <a:rPr lang="en-US" altLang="zh-CN" b="1" dirty="0">
                <a:solidFill>
                  <a:srgbClr val="3D45DB"/>
                </a:solidFill>
              </a:rPr>
              <a:t>WCTR</a:t>
            </a:r>
            <a:r>
              <a:rPr lang="zh-CN" altLang="en-US" b="1" dirty="0">
                <a:solidFill>
                  <a:srgbClr val="3D45DB"/>
                </a:solidFill>
              </a:rPr>
              <a:t>在孟买，印度</a:t>
            </a:r>
          </a:p>
          <a:p>
            <a:pPr indent="0">
              <a:lnSpc>
                <a:spcPct val="120000"/>
              </a:lnSpc>
            </a:pPr>
            <a:r>
              <a:rPr lang="zh-CN" altLang="en-US" b="1" dirty="0">
                <a:solidFill>
                  <a:srgbClr val="3D45DB"/>
                </a:solidFill>
              </a:rPr>
              <a:t>             （</a:t>
            </a:r>
            <a:r>
              <a:rPr lang="en-US" altLang="zh-CN" b="1" dirty="0">
                <a:solidFill>
                  <a:srgbClr val="3D45DB"/>
                </a:solidFill>
              </a:rPr>
              <a:t>5</a:t>
            </a:r>
            <a:r>
              <a:rPr lang="zh-CN" altLang="en-US" b="1" dirty="0">
                <a:solidFill>
                  <a:srgbClr val="3D45DB"/>
                </a:solidFill>
              </a:rPr>
              <a:t>月</a:t>
            </a:r>
            <a:r>
              <a:rPr lang="en-US" altLang="zh-CN" b="1" dirty="0">
                <a:solidFill>
                  <a:srgbClr val="3D45DB"/>
                </a:solidFill>
              </a:rPr>
              <a:t>26</a:t>
            </a:r>
            <a:r>
              <a:rPr lang="zh-CN" altLang="en-US" b="1" dirty="0">
                <a:solidFill>
                  <a:srgbClr val="3D45DB"/>
                </a:solidFill>
              </a:rPr>
              <a:t>～</a:t>
            </a:r>
            <a:r>
              <a:rPr lang="en-US" altLang="zh-CN" b="1" dirty="0">
                <a:solidFill>
                  <a:srgbClr val="3D45DB"/>
                </a:solidFill>
              </a:rPr>
              <a:t>31</a:t>
            </a:r>
            <a:r>
              <a:rPr lang="zh-CN" altLang="en-US" b="1" dirty="0">
                <a:solidFill>
                  <a:srgbClr val="3D45DB"/>
                </a:solidFill>
              </a:rPr>
              <a:t>日）</a:t>
            </a:r>
          </a:p>
        </p:txBody>
      </p:sp>
      <p:sp>
        <p:nvSpPr>
          <p:cNvPr id="19" name="テキスト ボックス 18"/>
          <p:cNvSpPr txBox="1"/>
          <p:nvPr/>
        </p:nvSpPr>
        <p:spPr>
          <a:xfrm>
            <a:off x="3379244" y="5490660"/>
            <a:ext cx="3085924" cy="1241588"/>
          </a:xfrm>
          <a:prstGeom prst="rect">
            <a:avLst/>
          </a:prstGeom>
          <a:solidFill>
            <a:srgbClr val="FFFFFF"/>
          </a:solidFill>
        </p:spPr>
        <p:style>
          <a:lnRef idx="2">
            <a:schemeClr val="accent1"/>
          </a:lnRef>
          <a:fillRef idx="1">
            <a:schemeClr val="lt1"/>
          </a:fillRef>
          <a:effectRef idx="0">
            <a:schemeClr val="accent1"/>
          </a:effectRef>
          <a:fontRef idx="minor">
            <a:schemeClr val="dk1"/>
          </a:fontRef>
        </p:style>
        <p:txBody>
          <a:bodyPr wrap="square" tIns="18000"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cs typeface="Arial" panose="020B0604020202020204" pitchFamily="34" charset="0"/>
              </a:rPr>
              <a:t>世界交通研究会秘书处</a:t>
            </a:r>
            <a:endParaRPr lang="en-US" altLang="zh-CN" sz="1600" dirty="0">
              <a:latin typeface="微软雅黑" panose="020B0503020204020204" pitchFamily="34" charset="-122"/>
              <a:ea typeface="微软雅黑" panose="020B0503020204020204" pitchFamily="34" charset="-122"/>
              <a:cs typeface="Arial" panose="020B0604020202020204" pitchFamily="34" charset="0"/>
            </a:endParaRPr>
          </a:p>
          <a:p>
            <a:r>
              <a:rPr lang="zh-CN" altLang="en-US" sz="1050" dirty="0">
                <a:latin typeface="微软雅黑" panose="020B0503020204020204" pitchFamily="34" charset="-122"/>
                <a:ea typeface="微软雅黑" panose="020B0503020204020204" pitchFamily="34" charset="-122"/>
                <a:cs typeface="Arial" panose="020B0604020202020204" pitchFamily="34" charset="0"/>
              </a:rPr>
              <a:t>交通运输研究学会</a:t>
            </a:r>
          </a:p>
          <a:p>
            <a:r>
              <a:rPr lang="zh-CN" altLang="en-US" sz="1050" dirty="0">
                <a:latin typeface="微软雅黑" panose="020B0503020204020204" pitchFamily="34" charset="-122"/>
                <a:ea typeface="微软雅黑" panose="020B0503020204020204" pitchFamily="34" charset="-122"/>
                <a:cs typeface="Arial" panose="020B0604020202020204" pitchFamily="34" charset="0"/>
              </a:rPr>
              <a:t>利兹大学</a:t>
            </a:r>
          </a:p>
          <a:p>
            <a:r>
              <a:rPr lang="zh-CN" altLang="en-US" sz="1050" dirty="0">
                <a:latin typeface="微软雅黑" panose="020B0503020204020204" pitchFamily="34" charset="-122"/>
                <a:ea typeface="微软雅黑" panose="020B0503020204020204" pitchFamily="34" charset="-122"/>
                <a:cs typeface="Arial" panose="020B0604020202020204" pitchFamily="34" charset="0"/>
              </a:rPr>
              <a:t>地址：</a:t>
            </a:r>
            <a:r>
              <a:rPr lang="en-US" altLang="zh-CN" sz="1050" dirty="0">
                <a:latin typeface="微软雅黑" panose="020B0503020204020204" pitchFamily="34" charset="-122"/>
                <a:ea typeface="微软雅黑" panose="020B0503020204020204" pitchFamily="34" charset="-122"/>
                <a:cs typeface="Arial" panose="020B0604020202020204" pitchFamily="34" charset="0"/>
              </a:rPr>
              <a:t>LS2 9JT</a:t>
            </a:r>
            <a:r>
              <a:rPr lang="zh-CN" altLang="en-US" sz="1050" dirty="0">
                <a:latin typeface="微软雅黑" panose="020B0503020204020204" pitchFamily="34" charset="-122"/>
                <a:ea typeface="微软雅黑" panose="020B0503020204020204" pitchFamily="34" charset="-122"/>
                <a:cs typeface="Arial" panose="020B0604020202020204" pitchFamily="34" charset="0"/>
              </a:rPr>
              <a:t>利兹，英格兰</a:t>
            </a:r>
            <a:endParaRPr lang="en-US" altLang="ja-JP" sz="1050" dirty="0">
              <a:latin typeface="Arial" panose="020B0604020202020204" pitchFamily="34" charset="0"/>
              <a:cs typeface="Arial" panose="020B0604020202020204" pitchFamily="34" charset="0"/>
            </a:endParaRPr>
          </a:p>
          <a:p>
            <a:r>
              <a:rPr lang="zh-CN" altLang="en-US" sz="1050" dirty="0">
                <a:latin typeface="Arial" panose="020B0604020202020204" pitchFamily="34" charset="0"/>
                <a:cs typeface="Arial" panose="020B0604020202020204" pitchFamily="34" charset="0"/>
              </a:rPr>
              <a:t>邮件</a:t>
            </a:r>
            <a:r>
              <a:rPr lang="en-US" altLang="ja-JP" sz="1050" dirty="0">
                <a:latin typeface="Arial" panose="020B0604020202020204" pitchFamily="34" charset="0"/>
                <a:cs typeface="Arial" panose="020B0604020202020204" pitchFamily="34" charset="0"/>
              </a:rPr>
              <a:t>: </a:t>
            </a:r>
            <a:r>
              <a:rPr lang="en-US" altLang="ja-JP" sz="1050" dirty="0">
                <a:latin typeface="Arial" panose="020B0604020202020204" pitchFamily="34" charset="0"/>
                <a:cs typeface="Arial" panose="020B0604020202020204" pitchFamily="34" charset="0"/>
                <a:hlinkClick r:id="rId4"/>
              </a:rPr>
              <a:t>wctrs@leeds.ac.uk</a:t>
            </a:r>
            <a:endParaRPr lang="en-US" altLang="ja-JP" sz="1050" dirty="0">
              <a:latin typeface="Arial" panose="020B0604020202020204" pitchFamily="34" charset="0"/>
              <a:cs typeface="Arial" panose="020B0604020202020204" pitchFamily="34" charset="0"/>
            </a:endParaRPr>
          </a:p>
          <a:p>
            <a:r>
              <a:rPr lang="zh-CN" altLang="en-US" sz="1050" dirty="0">
                <a:latin typeface="Arial" panose="020B0604020202020204" pitchFamily="34" charset="0"/>
                <a:cs typeface="Arial" panose="020B0604020202020204" pitchFamily="34" charset="0"/>
              </a:rPr>
              <a:t>网站</a:t>
            </a:r>
            <a:r>
              <a:rPr lang="en-US" altLang="ja-JP" sz="1050" dirty="0">
                <a:latin typeface="Arial" panose="020B0604020202020204" pitchFamily="34" charset="0"/>
                <a:cs typeface="Arial" panose="020B0604020202020204" pitchFamily="34" charset="0"/>
              </a:rPr>
              <a:t>: </a:t>
            </a:r>
            <a:r>
              <a:rPr lang="en-US" altLang="ja-JP" sz="1050" dirty="0">
                <a:latin typeface="Arial" panose="020B0604020202020204" pitchFamily="34" charset="0"/>
                <a:cs typeface="Arial" panose="020B0604020202020204" pitchFamily="34" charset="0"/>
                <a:hlinkClick r:id="rId5"/>
              </a:rPr>
              <a:t>http://www.wctrs-society.com/</a:t>
            </a:r>
            <a:endParaRPr lang="en-GB" sz="105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1" name="テキスト ボックス 20"/>
          <p:cNvSpPr txBox="1"/>
          <p:nvPr/>
        </p:nvSpPr>
        <p:spPr>
          <a:xfrm>
            <a:off x="18063" y="116632"/>
            <a:ext cx="595035"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cs typeface="Arial" panose="020B0604020202020204" pitchFamily="34" charset="0"/>
              </a:rPr>
              <a:t>简介</a:t>
            </a:r>
            <a:endParaRPr kumimoji="1" lang="ja-JP" altLang="en-US" sz="16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2" name="テキスト ボックス 21"/>
          <p:cNvSpPr txBox="1"/>
          <p:nvPr/>
        </p:nvSpPr>
        <p:spPr>
          <a:xfrm>
            <a:off x="128464" y="2679548"/>
            <a:ext cx="3081466" cy="364715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ja-JP"/>
            </a:defPPr>
            <a:lvl1pPr indent="288000">
              <a:lnSpc>
                <a:spcPct val="150000"/>
              </a:lnSpc>
              <a:defRPr sz="1100">
                <a:latin typeface="微软雅黑" panose="020B0503020204020204" pitchFamily="34" charset="-122"/>
                <a:ea typeface="微软雅黑" panose="020B0503020204020204" pitchFamily="34" charset="-122"/>
                <a:cs typeface="Arial" panose="020B0604020202020204" pitchFamily="34" charset="0"/>
              </a:defRPr>
            </a:lvl1pPr>
          </a:lstStyle>
          <a:p>
            <a:r>
              <a:rPr lang="en-US" altLang="zh-CN" dirty="0"/>
              <a:t>WCTRS</a:t>
            </a:r>
            <a:r>
              <a:rPr lang="zh-CN" altLang="en-US" dirty="0"/>
              <a:t>世界交通研究会根据瑞士法律注册为国际学术和非营利学会。现在它的学会成员范围涵盖从发展中国家到发达国家的所有运输方式领域，从工程、经济学到政策制定以及从实践到理论的所有方法。这种“多样性”与“在不同领域的人之间的合作连接”的结合是世界交通大会独树一帜并为人称道的“财富”。</a:t>
            </a:r>
            <a:endParaRPr lang="en-US" altLang="zh-CN" dirty="0"/>
          </a:p>
          <a:p>
            <a:endParaRPr lang="en-US" altLang="ja-JP" dirty="0"/>
          </a:p>
          <a:p>
            <a:r>
              <a:rPr lang="en-US" altLang="zh-CN" dirty="0"/>
              <a:t>WCTRS</a:t>
            </a:r>
            <a:r>
              <a:rPr lang="zh-CN" altLang="en-US" dirty="0"/>
              <a:t>世界交通研究会发挥了优秀成员的多样人力资源的优势，旨在推动新的研究领域以及提高年轻学者及研究人员的能力。</a:t>
            </a:r>
            <a:endParaRPr lang="en-US" altLang="ja-JP" dirty="0"/>
          </a:p>
          <a:p>
            <a:pPr algn="r"/>
            <a:r>
              <a:rPr lang="zh-CN" altLang="en-US" dirty="0"/>
              <a:t> </a:t>
            </a:r>
            <a:r>
              <a:rPr lang="en-US" altLang="zh-CN" dirty="0"/>
              <a:t>WCTRS</a:t>
            </a:r>
            <a:r>
              <a:rPr lang="zh-CN" altLang="en-US" dirty="0"/>
              <a:t>世界交通研究会主席</a:t>
            </a:r>
            <a:endParaRPr lang="en-US" altLang="ja-JP" dirty="0"/>
          </a:p>
          <a:p>
            <a:pPr algn="r"/>
            <a:r>
              <a:rPr lang="en-US" altLang="ja-JP" dirty="0"/>
              <a:t>Prof. </a:t>
            </a:r>
            <a:r>
              <a:rPr lang="en-US" altLang="ja-JP" dirty="0" err="1"/>
              <a:t>Yoshitsugu</a:t>
            </a:r>
            <a:r>
              <a:rPr lang="en-US" altLang="ja-JP" dirty="0"/>
              <a:t> HAYASHI</a:t>
            </a:r>
          </a:p>
          <a:p>
            <a:pPr algn="r"/>
            <a:r>
              <a:rPr lang="en-US" altLang="ja-JP" dirty="0"/>
              <a:t> (Chubu University, Japan)</a:t>
            </a:r>
          </a:p>
        </p:txBody>
      </p:sp>
      <p:sp>
        <p:nvSpPr>
          <p:cNvPr id="26" name="テキスト ボックス 25"/>
          <p:cNvSpPr txBox="1"/>
          <p:nvPr/>
        </p:nvSpPr>
        <p:spPr>
          <a:xfrm>
            <a:off x="1290531" y="980728"/>
            <a:ext cx="1857330" cy="158594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indent="288000">
              <a:lnSpc>
                <a:spcPct val="150000"/>
              </a:lnSpc>
            </a:pPr>
            <a:r>
              <a:rPr lang="en-US" altLang="zh-CN" sz="1100" dirty="0">
                <a:latin typeface="微软雅黑" panose="020B0503020204020204" pitchFamily="34" charset="-122"/>
                <a:ea typeface="微软雅黑" panose="020B0503020204020204" pitchFamily="34" charset="-122"/>
                <a:cs typeface="Arial" panose="020B0604020202020204" pitchFamily="34" charset="0"/>
              </a:rPr>
              <a:t>WCTRS</a:t>
            </a:r>
            <a:r>
              <a:rPr lang="zh-CN" altLang="en-US" sz="1100" dirty="0">
                <a:latin typeface="微软雅黑" panose="020B0503020204020204" pitchFamily="34" charset="-122"/>
                <a:ea typeface="微软雅黑" panose="020B0503020204020204" pitchFamily="34" charset="-122"/>
                <a:cs typeface="Arial" panose="020B0604020202020204" pitchFamily="34" charset="0"/>
              </a:rPr>
              <a:t>（世界交通研究会，其举办的大会称为世界交通大会）始于</a:t>
            </a:r>
            <a:r>
              <a:rPr lang="en-US" altLang="zh-CN" sz="1100" dirty="0">
                <a:latin typeface="微软雅黑" panose="020B0503020204020204" pitchFamily="34" charset="-122"/>
                <a:ea typeface="微软雅黑" panose="020B0503020204020204" pitchFamily="34" charset="-122"/>
                <a:cs typeface="Arial" panose="020B0604020202020204" pitchFamily="34" charset="0"/>
              </a:rPr>
              <a:t>1977</a:t>
            </a:r>
            <a:r>
              <a:rPr lang="zh-CN" altLang="en-US" sz="1100" dirty="0">
                <a:latin typeface="微软雅黑" panose="020B0503020204020204" pitchFamily="34" charset="-122"/>
                <a:ea typeface="微软雅黑" panose="020B0503020204020204" pitchFamily="34" charset="-122"/>
                <a:cs typeface="Arial" panose="020B0604020202020204" pitchFamily="34" charset="0"/>
              </a:rPr>
              <a:t>年，最开始是在鹿特丹举行的一个沟通交通运输研究者和实践者桥梁的论坛。</a:t>
            </a:r>
            <a:endParaRPr kumimoji="1" lang="ja-JP" altLang="en-US" sz="1100" dirty="0">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7" name="グループ化 6"/>
          <p:cNvGrpSpPr/>
          <p:nvPr/>
        </p:nvGrpSpPr>
        <p:grpSpPr>
          <a:xfrm>
            <a:off x="7042962" y="4581128"/>
            <a:ext cx="2446042" cy="1651624"/>
            <a:chOff x="6969224" y="4873721"/>
            <a:chExt cx="2446042" cy="1651624"/>
          </a:xfrm>
        </p:grpSpPr>
        <p:pic>
          <p:nvPicPr>
            <p:cNvPr id="13" name="Picture 2" descr="https://scontent-b.xx.fbcdn.net/hphotos-xpa1/v/t1.0-9/1173837_517139565036189_1489548223_n.jpg?oh=3e04fbb3ecd66a63eb9aefad8408efdd&amp;oe=544E0E6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69224" y="4873721"/>
              <a:ext cx="1188720" cy="78752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s://fbcdn-sphotos-f-a.akamaihd.net/hphotos-ak-xpf1/t1.0-9/1236276_517139248369554_1006105847_n.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26546" y="4873721"/>
              <a:ext cx="1188720" cy="78752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https://fbcdn-sphotos-h-a.akamaihd.net/hphotos-ak-frc3/t1.0-9/1011649_517136485036497_852321571_n.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69224" y="5737817"/>
              <a:ext cx="1188721" cy="78752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https://lh4.googleusercontent.com/-Q2AhPp8D_8E/U-jN91aWEvI/AAAAAAAAAGE/FOmjUeZGgJw/w973-h730-no/DSC03238.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2709" b="13927"/>
            <a:stretch/>
          </p:blipFill>
          <p:spPr bwMode="auto">
            <a:xfrm>
              <a:off x="8228776" y="5737817"/>
              <a:ext cx="1186490" cy="787528"/>
            </a:xfrm>
            <a:prstGeom prst="rect">
              <a:avLst/>
            </a:prstGeom>
            <a:noFill/>
            <a:extLst>
              <a:ext uri="{909E8E84-426E-40DD-AFC4-6F175D3DCCD1}">
                <a14:hiddenFill xmlns:a14="http://schemas.microsoft.com/office/drawing/2010/main">
                  <a:solidFill>
                    <a:srgbClr val="FFFFFF"/>
                  </a:solidFill>
                </a14:hiddenFill>
              </a:ext>
            </a:extLst>
          </p:spPr>
        </p:pic>
      </p:grpSp>
      <p:pic>
        <p:nvPicPr>
          <p:cNvPr id="17410" name="Picture 2" descr="http://wctrs.ish-lyon.cnrs.fr/images/stories/wctrs_images/yoshi_sphoto.jp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7774" t="9058" r="5607" b="9827"/>
          <a:stretch/>
        </p:blipFill>
        <p:spPr bwMode="auto">
          <a:xfrm>
            <a:off x="-15552" y="570160"/>
            <a:ext cx="1383030" cy="164773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7" name="テキスト ボックス 26"/>
          <p:cNvSpPr txBox="1"/>
          <p:nvPr/>
        </p:nvSpPr>
        <p:spPr>
          <a:xfrm>
            <a:off x="6876977" y="6381328"/>
            <a:ext cx="2916568" cy="369332"/>
          </a:xfrm>
          <a:prstGeom prst="rect">
            <a:avLst/>
          </a:prstGeom>
          <a:noFill/>
        </p:spPr>
        <p:txBody>
          <a:bodyPr wrap="none" rtlCol="0">
            <a:spAutoFit/>
          </a:bodyPr>
          <a:lstStyle/>
          <a:p>
            <a:pPr algn="ctr"/>
            <a:r>
              <a:rPr lang="en-US" altLang="ja-JP" dirty="0">
                <a:latin typeface="微软雅黑" panose="020B0503020204020204" pitchFamily="34" charset="-122"/>
                <a:ea typeface="微软雅黑" panose="020B0503020204020204" pitchFamily="34" charset="-122"/>
                <a:cs typeface="Arial" panose="020B0604020202020204" pitchFamily="34" charset="0"/>
                <a:hlinkClick r:id="rId5"/>
              </a:rPr>
              <a:t>www.wctrs-society.com/</a:t>
            </a:r>
            <a:r>
              <a:rPr lang="en-US" dirty="0">
                <a:latin typeface="微软雅黑" panose="020B0503020204020204" pitchFamily="34" charset="-122"/>
                <a:ea typeface="微软雅黑" panose="020B0503020204020204" pitchFamily="34" charset="-122"/>
                <a:cs typeface="Arial" panose="020B0604020202020204" pitchFamily="34" charset="0"/>
              </a:rPr>
              <a:t> </a:t>
            </a:r>
            <a:endParaRPr kumimoji="1" lang="ja-JP" altLang="en-US" b="1"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9" name="テキスト ボックス 28"/>
          <p:cNvSpPr txBox="1"/>
          <p:nvPr/>
        </p:nvSpPr>
        <p:spPr>
          <a:xfrm>
            <a:off x="3379244" y="4193496"/>
            <a:ext cx="3085924" cy="1269578"/>
          </a:xfrm>
          <a:prstGeom prst="rect">
            <a:avLst/>
          </a:prstGeom>
          <a:solidFill>
            <a:srgbClr val="FFFFFF"/>
          </a:solidFill>
        </p:spPr>
        <p:style>
          <a:lnRef idx="2">
            <a:schemeClr val="accent1"/>
          </a:lnRef>
          <a:fillRef idx="1">
            <a:schemeClr val="lt1"/>
          </a:fillRef>
          <a:effectRef idx="0">
            <a:schemeClr val="accent1"/>
          </a:effectRef>
          <a:fontRef idx="minor">
            <a:schemeClr val="dk1"/>
          </a:fontRef>
        </p:style>
        <p:txBody>
          <a:bodyPr wrap="square" tIns="18000"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cs typeface="Arial" panose="020B0604020202020204" pitchFamily="34" charset="0"/>
              </a:rPr>
              <a:t>世界交通研究会理事会成员</a:t>
            </a:r>
            <a:endParaRPr lang="en-US" altLang="zh-CN" sz="1600" dirty="0">
              <a:latin typeface="微软雅黑" panose="020B0503020204020204" pitchFamily="34" charset="-122"/>
              <a:ea typeface="微软雅黑" panose="020B0503020204020204" pitchFamily="34" charset="-122"/>
              <a:cs typeface="Arial" panose="020B0604020202020204" pitchFamily="34" charset="0"/>
            </a:endParaRPr>
          </a:p>
          <a:p>
            <a:r>
              <a:rPr lang="zh-CN" altLang="en-US" sz="1050" dirty="0">
                <a:latin typeface="微软雅黑" panose="020B0503020204020204" pitchFamily="34" charset="-122"/>
                <a:ea typeface="微软雅黑" panose="020B0503020204020204" pitchFamily="34" charset="-122"/>
                <a:cs typeface="Arial" panose="020B0604020202020204" pitchFamily="34" charset="0"/>
              </a:rPr>
              <a:t>主席：</a:t>
            </a:r>
            <a:r>
              <a:rPr lang="en-US" altLang="ja-JP" sz="1050" dirty="0">
                <a:latin typeface="微软雅黑" panose="020B0503020204020204" pitchFamily="34" charset="-122"/>
                <a:ea typeface="微软雅黑" panose="020B0503020204020204" pitchFamily="34" charset="-122"/>
                <a:cs typeface="Arial" panose="020B0604020202020204" pitchFamily="34" charset="0"/>
              </a:rPr>
              <a:t>Yoshi HAYASHI</a:t>
            </a:r>
          </a:p>
          <a:p>
            <a:r>
              <a:rPr lang="zh-CN" altLang="en-US" sz="1050" dirty="0">
                <a:latin typeface="微软雅黑" panose="020B0503020204020204" pitchFamily="34" charset="-122"/>
                <a:ea typeface="微软雅黑" panose="020B0503020204020204" pitchFamily="34" charset="-122"/>
                <a:cs typeface="Arial" panose="020B0604020202020204" pitchFamily="34" charset="0"/>
              </a:rPr>
              <a:t>科学委员会主委：</a:t>
            </a:r>
            <a:r>
              <a:rPr lang="en-US" altLang="ja-JP" sz="1050" dirty="0">
                <a:latin typeface="微软雅黑" panose="020B0503020204020204" pitchFamily="34" charset="-122"/>
                <a:ea typeface="微软雅黑" panose="020B0503020204020204" pitchFamily="34" charset="-122"/>
                <a:cs typeface="Arial" panose="020B0604020202020204" pitchFamily="34" charset="0"/>
              </a:rPr>
              <a:t>Lori TAVASSZY </a:t>
            </a:r>
          </a:p>
          <a:p>
            <a:r>
              <a:rPr lang="zh-CN" altLang="en-US" sz="1050" dirty="0">
                <a:latin typeface="微软雅黑" panose="020B0503020204020204" pitchFamily="34" charset="-122"/>
                <a:ea typeface="微软雅黑" panose="020B0503020204020204" pitchFamily="34" charset="-122"/>
                <a:cs typeface="Arial" panose="020B0604020202020204" pitchFamily="34" charset="0"/>
              </a:rPr>
              <a:t>秘书长：</a:t>
            </a:r>
            <a:r>
              <a:rPr lang="en-US" altLang="ja-JP" sz="1050" dirty="0">
                <a:latin typeface="微软雅黑" panose="020B0503020204020204" pitchFamily="34" charset="-122"/>
                <a:ea typeface="微软雅黑" panose="020B0503020204020204" pitchFamily="34" charset="-122"/>
                <a:cs typeface="Arial" panose="020B0604020202020204" pitchFamily="34" charset="0"/>
              </a:rPr>
              <a:t>Greg MARSDEN</a:t>
            </a:r>
          </a:p>
          <a:p>
            <a:r>
              <a:rPr lang="zh-CN" altLang="en-US" sz="1050" dirty="0">
                <a:latin typeface="微软雅黑" panose="020B0503020204020204" pitchFamily="34" charset="-122"/>
                <a:ea typeface="微软雅黑" panose="020B0503020204020204" pitchFamily="34" charset="-122"/>
                <a:cs typeface="Arial" panose="020B0604020202020204" pitchFamily="34" charset="0"/>
              </a:rPr>
              <a:t>总编辑：</a:t>
            </a:r>
            <a:r>
              <a:rPr lang="en-US" altLang="ja-JP" sz="1050" dirty="0">
                <a:latin typeface="微软雅黑" panose="020B0503020204020204" pitchFamily="34" charset="-122"/>
                <a:ea typeface="微软雅黑" panose="020B0503020204020204" pitchFamily="34" charset="-122"/>
                <a:cs typeface="Arial" panose="020B0604020202020204" pitchFamily="34" charset="0"/>
              </a:rPr>
              <a:t>Tae OUM </a:t>
            </a:r>
            <a:r>
              <a:rPr lang="ja-JP" altLang="en-US" sz="1050" dirty="0">
                <a:latin typeface="微软雅黑" panose="020B0503020204020204" pitchFamily="34" charset="-122"/>
                <a:ea typeface="微软雅黑" panose="020B0503020204020204" pitchFamily="34" charset="-122"/>
                <a:cs typeface="Arial" panose="020B0604020202020204" pitchFamily="34" charset="0"/>
              </a:rPr>
              <a:t>、</a:t>
            </a:r>
            <a:r>
              <a:rPr lang="en-US" altLang="ja-JP" sz="1050" dirty="0" err="1">
                <a:latin typeface="微软雅黑" panose="020B0503020204020204" pitchFamily="34" charset="-122"/>
                <a:ea typeface="微软雅黑" panose="020B0503020204020204" pitchFamily="34" charset="-122"/>
                <a:cs typeface="Arial" panose="020B0604020202020204" pitchFamily="34" charset="0"/>
              </a:rPr>
              <a:t>Rosário</a:t>
            </a:r>
            <a:r>
              <a:rPr lang="en-US" altLang="ja-JP" sz="1050" dirty="0">
                <a:latin typeface="微软雅黑" panose="020B0503020204020204" pitchFamily="34" charset="-122"/>
                <a:ea typeface="微软雅黑" panose="020B0503020204020204" pitchFamily="34" charset="-122"/>
                <a:cs typeface="Arial" panose="020B0604020202020204" pitchFamily="34" charset="0"/>
              </a:rPr>
              <a:t> MACÀRIO</a:t>
            </a:r>
          </a:p>
          <a:p>
            <a:r>
              <a:rPr lang="zh-CN" altLang="en-US" sz="1050" dirty="0">
                <a:latin typeface="微软雅黑" panose="020B0503020204020204" pitchFamily="34" charset="-122"/>
                <a:ea typeface="微软雅黑" panose="020B0503020204020204" pitchFamily="34" charset="-122"/>
                <a:cs typeface="Arial" panose="020B0604020202020204" pitchFamily="34" charset="0"/>
              </a:rPr>
              <a:t>第十五届世界交通会议会议总监：</a:t>
            </a:r>
            <a:r>
              <a:rPr lang="en-US" altLang="ja-JP" sz="1050" dirty="0">
                <a:latin typeface="微软雅黑" panose="020B0503020204020204" pitchFamily="34" charset="-122"/>
                <a:ea typeface="微软雅黑" panose="020B0503020204020204" pitchFamily="34" charset="-122"/>
                <a:cs typeface="Arial" panose="020B0604020202020204" pitchFamily="34" charset="0"/>
              </a:rPr>
              <a:t>Krishna Rao</a:t>
            </a:r>
          </a:p>
        </p:txBody>
      </p:sp>
    </p:spTree>
    <p:extLst>
      <p:ext uri="{BB962C8B-B14F-4D97-AF65-F5344CB8AC3E}">
        <p14:creationId xmlns:p14="http://schemas.microsoft.com/office/powerpoint/2010/main" val="2460015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角丸四角形 67"/>
          <p:cNvSpPr/>
          <p:nvPr/>
        </p:nvSpPr>
        <p:spPr>
          <a:xfrm>
            <a:off x="56456" y="2786152"/>
            <a:ext cx="2088232" cy="2092342"/>
          </a:xfrm>
          <a:prstGeom prst="roundRect">
            <a:avLst>
              <a:gd name="adj" fmla="val 11322"/>
            </a:avLst>
          </a:prstGeom>
          <a:gradFill>
            <a:gsLst>
              <a:gs pos="0">
                <a:schemeClr val="accent1">
                  <a:lumMod val="0"/>
                  <a:lumOff val="100000"/>
                </a:schemeClr>
              </a:gs>
              <a:gs pos="70000">
                <a:schemeClr val="accent1">
                  <a:tint val="44500"/>
                  <a:satMod val="160000"/>
                  <a:lumMod val="78000"/>
                  <a:lumOff val="22000"/>
                </a:schemeClr>
              </a:gs>
              <a:gs pos="100000">
                <a:schemeClr val="tx2">
                  <a:lumMod val="40000"/>
                  <a:lumOff val="60000"/>
                </a:schemeClr>
              </a:gs>
            </a:gsLst>
            <a:lin ang="5400000" scaled="0"/>
          </a:gra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微软雅黑" panose="020B0503020204020204" pitchFamily="34" charset="-122"/>
              <a:ea typeface="微软雅黑" panose="020B0503020204020204" pitchFamily="34" charset="-122"/>
              <a:cs typeface="Arial" panose="020B0604020202020204" pitchFamily="34" charset="0"/>
            </a:endParaRPr>
          </a:p>
        </p:txBody>
      </p:sp>
      <p:sp>
        <p:nvSpPr>
          <p:cNvPr id="48" name="角丸四角形 47"/>
          <p:cNvSpPr/>
          <p:nvPr/>
        </p:nvSpPr>
        <p:spPr>
          <a:xfrm>
            <a:off x="6980064" y="116632"/>
            <a:ext cx="2869479" cy="6676054"/>
          </a:xfrm>
          <a:prstGeom prst="roundRect">
            <a:avLst>
              <a:gd name="adj" fmla="val 10254"/>
            </a:avLst>
          </a:prstGeom>
          <a:gradFill>
            <a:gsLst>
              <a:gs pos="0">
                <a:schemeClr val="accent1">
                  <a:lumMod val="0"/>
                  <a:lumOff val="100000"/>
                </a:schemeClr>
              </a:gs>
              <a:gs pos="70000">
                <a:schemeClr val="accent1">
                  <a:tint val="44500"/>
                  <a:satMod val="160000"/>
                  <a:lumMod val="78000"/>
                  <a:lumOff val="22000"/>
                </a:schemeClr>
              </a:gs>
              <a:gs pos="100000">
                <a:schemeClr val="tx2">
                  <a:lumMod val="40000"/>
                  <a:lumOff val="60000"/>
                </a:schemeClr>
              </a:gs>
            </a:gsLst>
            <a:lin ang="5400000" scaled="0"/>
          </a:gra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微软雅黑" panose="020B0503020204020204" pitchFamily="34" charset="-122"/>
              <a:ea typeface="微软雅黑" panose="020B0503020204020204" pitchFamily="34" charset="-122"/>
              <a:cs typeface="Arial" panose="020B0604020202020204" pitchFamily="34" charset="0"/>
            </a:endParaRPr>
          </a:p>
        </p:txBody>
      </p:sp>
      <p:sp>
        <p:nvSpPr>
          <p:cNvPr id="49" name="角丸四角形 48"/>
          <p:cNvSpPr/>
          <p:nvPr/>
        </p:nvSpPr>
        <p:spPr>
          <a:xfrm>
            <a:off x="58032" y="5011737"/>
            <a:ext cx="2086848" cy="1775132"/>
          </a:xfrm>
          <a:prstGeom prst="roundRect">
            <a:avLst>
              <a:gd name="adj" fmla="val 13431"/>
            </a:avLst>
          </a:prstGeom>
          <a:gradFill>
            <a:gsLst>
              <a:gs pos="0">
                <a:schemeClr val="accent1">
                  <a:lumMod val="0"/>
                  <a:lumOff val="100000"/>
                </a:schemeClr>
              </a:gs>
              <a:gs pos="70000">
                <a:schemeClr val="accent1">
                  <a:tint val="44500"/>
                  <a:satMod val="160000"/>
                  <a:lumMod val="78000"/>
                  <a:lumOff val="22000"/>
                </a:schemeClr>
              </a:gs>
              <a:gs pos="100000">
                <a:schemeClr val="tx2">
                  <a:lumMod val="40000"/>
                  <a:lumOff val="60000"/>
                </a:schemeClr>
              </a:gs>
            </a:gsLst>
            <a:lin ang="5400000" scaled="0"/>
          </a:gra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微软雅黑" panose="020B0503020204020204" pitchFamily="34" charset="-122"/>
              <a:ea typeface="微软雅黑" panose="020B0503020204020204" pitchFamily="34" charset="-122"/>
              <a:cs typeface="Arial" panose="020B0604020202020204" pitchFamily="34" charset="0"/>
            </a:endParaRPr>
          </a:p>
        </p:txBody>
      </p:sp>
      <p:sp>
        <p:nvSpPr>
          <p:cNvPr id="2061" name="角丸四角形 2060"/>
          <p:cNvSpPr/>
          <p:nvPr/>
        </p:nvSpPr>
        <p:spPr>
          <a:xfrm>
            <a:off x="56456" y="116631"/>
            <a:ext cx="2088232" cy="2491925"/>
          </a:xfrm>
          <a:prstGeom prst="roundRect">
            <a:avLst>
              <a:gd name="adj" fmla="val 11322"/>
            </a:avLst>
          </a:prstGeom>
          <a:gradFill>
            <a:gsLst>
              <a:gs pos="0">
                <a:schemeClr val="accent1">
                  <a:lumMod val="0"/>
                  <a:lumOff val="100000"/>
                </a:schemeClr>
              </a:gs>
              <a:gs pos="70000">
                <a:schemeClr val="accent1">
                  <a:tint val="44500"/>
                  <a:satMod val="160000"/>
                  <a:lumMod val="78000"/>
                  <a:lumOff val="22000"/>
                </a:schemeClr>
              </a:gs>
              <a:gs pos="100000">
                <a:schemeClr val="tx2">
                  <a:lumMod val="40000"/>
                  <a:lumOff val="60000"/>
                </a:schemeClr>
              </a:gs>
            </a:gsLst>
            <a:lin ang="5400000" scaled="0"/>
          </a:gra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微软雅黑" panose="020B0503020204020204" pitchFamily="34" charset="-122"/>
              <a:ea typeface="微软雅黑" panose="020B0503020204020204" pitchFamily="34" charset="-122"/>
              <a:cs typeface="Arial" panose="020B0604020202020204" pitchFamily="34" charset="0"/>
            </a:endParaRPr>
          </a:p>
        </p:txBody>
      </p:sp>
      <p:sp>
        <p:nvSpPr>
          <p:cNvPr id="3" name="テキスト ボックス 2"/>
          <p:cNvSpPr txBox="1"/>
          <p:nvPr/>
        </p:nvSpPr>
        <p:spPr>
          <a:xfrm>
            <a:off x="7113240" y="116632"/>
            <a:ext cx="1569660"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zh-CN" altLang="en-US" dirty="0">
                <a:latin typeface="微软雅黑" panose="020B0503020204020204" pitchFamily="34" charset="-122"/>
                <a:ea typeface="微软雅黑" panose="020B0503020204020204" pitchFamily="34" charset="-122"/>
                <a:cs typeface="Arial" panose="020B0604020202020204" pitchFamily="34" charset="0"/>
              </a:rPr>
              <a:t>议题和分议题</a:t>
            </a:r>
            <a:endParaRPr kumimoji="1" lang="ja-JP" altLang="en-US"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5" name="テキスト ボックス 4"/>
          <p:cNvSpPr txBox="1"/>
          <p:nvPr/>
        </p:nvSpPr>
        <p:spPr>
          <a:xfrm>
            <a:off x="99568" y="5085184"/>
            <a:ext cx="646331"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zh-CN" altLang="en-US" dirty="0">
                <a:latin typeface="微软雅黑" panose="020B0503020204020204" pitchFamily="34" charset="-122"/>
                <a:ea typeface="微软雅黑" panose="020B0503020204020204" pitchFamily="34" charset="-122"/>
                <a:cs typeface="Arial" panose="020B0604020202020204" pitchFamily="34" charset="0"/>
              </a:rPr>
              <a:t>贡献</a:t>
            </a:r>
            <a:endParaRPr kumimoji="1" lang="en-US" altLang="ja-JP"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テキスト ボックス 5"/>
          <p:cNvSpPr txBox="1"/>
          <p:nvPr/>
        </p:nvSpPr>
        <p:spPr>
          <a:xfrm>
            <a:off x="122870" y="2845775"/>
            <a:ext cx="646331"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zh-CN" altLang="en-US" dirty="0">
                <a:latin typeface="微软雅黑" panose="020B0503020204020204" pitchFamily="34" charset="-122"/>
                <a:ea typeface="微软雅黑" panose="020B0503020204020204" pitchFamily="34" charset="-122"/>
                <a:cs typeface="Arial" panose="020B0604020202020204" pitchFamily="34" charset="0"/>
              </a:rPr>
              <a:t>期刊</a:t>
            </a:r>
            <a:endParaRPr kumimoji="1" lang="ja-JP" altLang="en-US"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テキスト ボックス 6"/>
          <p:cNvSpPr txBox="1"/>
          <p:nvPr/>
        </p:nvSpPr>
        <p:spPr>
          <a:xfrm>
            <a:off x="2294364" y="3982700"/>
            <a:ext cx="1107996"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zh-CN" altLang="en-US" dirty="0">
                <a:latin typeface="微软雅黑" panose="020B0503020204020204" pitchFamily="34" charset="-122"/>
                <a:ea typeface="微软雅黑" panose="020B0503020204020204" pitchFamily="34" charset="-122"/>
                <a:cs typeface="Arial" panose="020B0604020202020204" pitchFamily="34" charset="0"/>
              </a:rPr>
              <a:t>合作伙伴</a:t>
            </a:r>
            <a:endParaRPr kumimoji="1" lang="ja-JP" altLang="en-US"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テキスト ボックス 7"/>
          <p:cNvSpPr txBox="1"/>
          <p:nvPr/>
        </p:nvSpPr>
        <p:spPr>
          <a:xfrm>
            <a:off x="2418444" y="107921"/>
            <a:ext cx="4471126" cy="892552"/>
          </a:xfrm>
          <a:prstGeom prst="rect">
            <a:avLst/>
          </a:prstGeom>
          <a:noFill/>
        </p:spPr>
        <p:txBody>
          <a:bodyPr wrap="square" rtlCol="0">
            <a:spAutoFit/>
          </a:bodyPr>
          <a:lstStyle/>
          <a:p>
            <a:pPr algn="ctr"/>
            <a:r>
              <a:rPr lang="zh-CN" altLang="en-US" sz="2800" dirty="0">
                <a:solidFill>
                  <a:srgbClr val="3D45DB"/>
                </a:solidFill>
                <a:latin typeface="微软雅黑" panose="020B0503020204020204" pitchFamily="34" charset="-122"/>
                <a:ea typeface="微软雅黑" panose="020B0503020204020204" pitchFamily="34" charset="-122"/>
                <a:cs typeface="Arial" panose="020B0604020202020204" pitchFamily="34" charset="0"/>
              </a:rPr>
              <a:t>世界交通研究会</a:t>
            </a:r>
            <a:endParaRPr lang="en-US" altLang="zh-CN" sz="2800" dirty="0">
              <a:solidFill>
                <a:srgbClr val="3D45DB"/>
              </a:solidFill>
              <a:latin typeface="微软雅黑" panose="020B0503020204020204" pitchFamily="34" charset="-122"/>
              <a:ea typeface="微软雅黑" panose="020B0503020204020204" pitchFamily="34" charset="-122"/>
              <a:cs typeface="Arial" panose="020B0604020202020204" pitchFamily="34" charset="0"/>
            </a:endParaRPr>
          </a:p>
          <a:p>
            <a:pPr algn="ctr"/>
            <a:r>
              <a:rPr lang="en-US" altLang="ja-JP" sz="2400" dirty="0">
                <a:solidFill>
                  <a:srgbClr val="3D45DB"/>
                </a:solidFill>
                <a:latin typeface="微软雅黑" panose="020B0503020204020204" pitchFamily="34" charset="-122"/>
                <a:ea typeface="微软雅黑" panose="020B0503020204020204" pitchFamily="34" charset="-122"/>
                <a:cs typeface="Arial" panose="020B0604020202020204" pitchFamily="34" charset="0"/>
              </a:rPr>
              <a:t>(WCTRS)</a:t>
            </a:r>
            <a:endParaRPr kumimoji="1" lang="en-US" altLang="ja-JP" sz="2400" dirty="0">
              <a:solidFill>
                <a:srgbClr val="3D45DB"/>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9" name="テキスト ボックス 8"/>
          <p:cNvSpPr txBox="1"/>
          <p:nvPr/>
        </p:nvSpPr>
        <p:spPr>
          <a:xfrm>
            <a:off x="2294364" y="1124744"/>
            <a:ext cx="646331"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zh-CN" altLang="en-US" dirty="0">
                <a:latin typeface="微软雅黑" panose="020B0503020204020204" pitchFamily="34" charset="-122"/>
                <a:ea typeface="微软雅黑" panose="020B0503020204020204" pitchFamily="34" charset="-122"/>
                <a:cs typeface="Arial" panose="020B0604020202020204" pitchFamily="34" charset="0"/>
              </a:rPr>
              <a:t>成员</a:t>
            </a:r>
            <a:endParaRPr kumimoji="1" lang="ja-JP" altLang="en-US"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0" name="テキスト ボックス 9"/>
          <p:cNvSpPr txBox="1"/>
          <p:nvPr/>
        </p:nvSpPr>
        <p:spPr>
          <a:xfrm>
            <a:off x="6996001" y="404664"/>
            <a:ext cx="2853543" cy="638802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36000" tIns="36000" rIns="36000" bIns="36000" rtlCol="0">
            <a:normAutofit fontScale="92500" lnSpcReduction="10000"/>
          </a:bodyPr>
          <a:lstStyle/>
          <a:p>
            <a:pPr indent="360000" algn="just"/>
            <a:r>
              <a:rPr lang="zh-CN" altLang="en-US" sz="1050" dirty="0">
                <a:latin typeface="微软雅黑" panose="020B0503020204020204" pitchFamily="34" charset="-122"/>
                <a:ea typeface="微软雅黑" panose="020B0503020204020204" pitchFamily="34" charset="-122"/>
                <a:cs typeface="Arial" panose="020B0604020202020204" pitchFamily="34" charset="0"/>
              </a:rPr>
              <a:t>项目组织有</a:t>
            </a:r>
            <a:r>
              <a:rPr lang="en-US" altLang="zh-CN" sz="1050" dirty="0">
                <a:latin typeface="微软雅黑" panose="020B0503020204020204" pitchFamily="34" charset="-122"/>
                <a:ea typeface="微软雅黑" panose="020B0503020204020204" pitchFamily="34" charset="-122"/>
                <a:cs typeface="Arial" panose="020B0604020202020204" pitchFamily="34" charset="0"/>
              </a:rPr>
              <a:t>9</a:t>
            </a:r>
            <a:r>
              <a:rPr lang="zh-CN" altLang="en-US" sz="1050" dirty="0">
                <a:latin typeface="微软雅黑" panose="020B0503020204020204" pitchFamily="34" charset="-122"/>
                <a:ea typeface="微软雅黑" panose="020B0503020204020204" pitchFamily="34" charset="-122"/>
                <a:cs typeface="Arial" panose="020B0604020202020204" pitchFamily="34" charset="0"/>
              </a:rPr>
              <a:t>个主题领域（</a:t>
            </a:r>
            <a:r>
              <a:rPr lang="en-US" altLang="zh-CN" sz="1050" dirty="0">
                <a:latin typeface="微软雅黑" panose="020B0503020204020204" pitchFamily="34" charset="-122"/>
                <a:ea typeface="微软雅黑" panose="020B0503020204020204" pitchFamily="34" charset="-122"/>
                <a:cs typeface="Arial" panose="020B0604020202020204" pitchFamily="34" charset="0"/>
              </a:rPr>
              <a:t>TA</a:t>
            </a:r>
            <a:r>
              <a:rPr lang="zh-CN" altLang="en-US" sz="1050" dirty="0">
                <a:latin typeface="微软雅黑" panose="020B0503020204020204" pitchFamily="34" charset="-122"/>
                <a:ea typeface="微软雅黑" panose="020B0503020204020204" pitchFamily="34" charset="-122"/>
                <a:cs typeface="Arial" panose="020B0604020202020204" pitchFamily="34" charset="0"/>
              </a:rPr>
              <a:t>），目前</a:t>
            </a:r>
            <a:r>
              <a:rPr lang="en-US" altLang="zh-CN" sz="1050" dirty="0">
                <a:latin typeface="微软雅黑" panose="020B0503020204020204" pitchFamily="34" charset="-122"/>
                <a:ea typeface="微软雅黑" panose="020B0503020204020204" pitchFamily="34" charset="-122"/>
                <a:cs typeface="Arial" panose="020B0604020202020204" pitchFamily="34" charset="0"/>
              </a:rPr>
              <a:t>33</a:t>
            </a:r>
            <a:r>
              <a:rPr lang="zh-CN" altLang="en-US" sz="1050" dirty="0">
                <a:latin typeface="微软雅黑" panose="020B0503020204020204" pitchFamily="34" charset="-122"/>
                <a:ea typeface="微软雅黑" panose="020B0503020204020204" pitchFamily="34" charset="-122"/>
                <a:cs typeface="Arial" panose="020B0604020202020204" pitchFamily="34" charset="0"/>
              </a:rPr>
              <a:t>的专题委员会（</a:t>
            </a:r>
            <a:r>
              <a:rPr lang="en-US" altLang="zh-CN" sz="1050" dirty="0">
                <a:latin typeface="微软雅黑" panose="020B0503020204020204" pitchFamily="34" charset="-122"/>
                <a:ea typeface="微软雅黑" panose="020B0503020204020204" pitchFamily="34" charset="-122"/>
                <a:cs typeface="Arial" panose="020B0604020202020204" pitchFamily="34" charset="0"/>
              </a:rPr>
              <a:t>SIG</a:t>
            </a:r>
            <a:r>
              <a:rPr lang="zh-CN" altLang="en-US" sz="1050" dirty="0">
                <a:latin typeface="微软雅黑" panose="020B0503020204020204" pitchFamily="34" charset="-122"/>
                <a:ea typeface="微软雅黑" panose="020B0503020204020204" pitchFamily="34" charset="-122"/>
                <a:cs typeface="Arial" panose="020B0604020202020204" pitchFamily="34" charset="0"/>
              </a:rPr>
              <a:t>）。该团体不仅在他们在</a:t>
            </a:r>
            <a:r>
              <a:rPr lang="en-US" altLang="zh-CN" sz="1050" dirty="0">
                <a:latin typeface="微软雅黑" panose="020B0503020204020204" pitchFamily="34" charset="-122"/>
                <a:ea typeface="微软雅黑" panose="020B0503020204020204" pitchFamily="34" charset="-122"/>
                <a:cs typeface="Arial" panose="020B0604020202020204" pitchFamily="34" charset="0"/>
              </a:rPr>
              <a:t>WCTR</a:t>
            </a:r>
            <a:r>
              <a:rPr lang="zh-CN" altLang="en-US" sz="1050" dirty="0">
                <a:latin typeface="微软雅黑" panose="020B0503020204020204" pitchFamily="34" charset="-122"/>
                <a:ea typeface="微软雅黑" panose="020B0503020204020204" pitchFamily="34" charset="-122"/>
                <a:cs typeface="Arial" panose="020B0604020202020204" pitchFamily="34" charset="0"/>
              </a:rPr>
              <a:t>的相关的领域组织了会议，而且他们在各种学术团体会议上进行了持续的科学交流。在世界各地组织研讨会、期刊的编辑，并与其他国际组织的合作。有关详情请访问我们的网站或联系秘书处。</a:t>
            </a:r>
            <a:endParaRPr lang="en-US" altLang="zh-CN" sz="1050" dirty="0">
              <a:latin typeface="微软雅黑" panose="020B0503020204020204" pitchFamily="34" charset="-122"/>
              <a:ea typeface="微软雅黑" panose="020B0503020204020204" pitchFamily="34" charset="-122"/>
              <a:cs typeface="Arial" panose="020B0604020202020204" pitchFamily="34" charset="0"/>
            </a:endParaRPr>
          </a:p>
          <a:p>
            <a:pPr algn="just"/>
            <a:endParaRPr lang="en-US" altLang="ja-JP" sz="1100" dirty="0">
              <a:latin typeface="微软雅黑" panose="020B0503020204020204" pitchFamily="34" charset="-122"/>
              <a:ea typeface="微软雅黑" panose="020B0503020204020204" pitchFamily="34" charset="-122"/>
              <a:cs typeface="Arial" panose="020B0604020202020204" pitchFamily="34" charset="0"/>
            </a:endParaRPr>
          </a:p>
          <a:p>
            <a:pPr algn="just"/>
            <a:r>
              <a:rPr lang="zh-CN" altLang="en-US" sz="1050" b="1" dirty="0">
                <a:latin typeface="微软雅黑" panose="020B0503020204020204" pitchFamily="34" charset="-122"/>
                <a:ea typeface="微软雅黑" panose="020B0503020204020204" pitchFamily="34" charset="-122"/>
                <a:cs typeface="Arial" panose="020B0604020202020204" pitchFamily="34" charset="0"/>
              </a:rPr>
              <a:t>领域</a:t>
            </a:r>
            <a:r>
              <a:rPr lang="en-US" altLang="zh-CN" sz="1050" b="1" dirty="0">
                <a:latin typeface="微软雅黑" panose="020B0503020204020204" pitchFamily="34" charset="-122"/>
                <a:ea typeface="微软雅黑" panose="020B0503020204020204" pitchFamily="34" charset="-122"/>
                <a:cs typeface="Arial" panose="020B0604020202020204" pitchFamily="34" charset="0"/>
              </a:rPr>
              <a:t>A</a:t>
            </a:r>
            <a:r>
              <a:rPr lang="zh-CN" altLang="en-US" sz="1050" b="1" dirty="0">
                <a:latin typeface="微软雅黑" panose="020B0503020204020204" pitchFamily="34" charset="-122"/>
                <a:ea typeface="微软雅黑" panose="020B0503020204020204" pitchFamily="34" charset="-122"/>
                <a:cs typeface="Arial" panose="020B0604020202020204" pitchFamily="34" charset="0"/>
              </a:rPr>
              <a:t>：综合交通运输</a:t>
            </a:r>
            <a:endParaRPr lang="en-US" altLang="zh-CN" sz="1050" b="1" dirty="0">
              <a:latin typeface="微软雅黑" panose="020B0503020204020204" pitchFamily="34" charset="-122"/>
              <a:ea typeface="微软雅黑" panose="020B0503020204020204" pitchFamily="34" charset="-122"/>
              <a:cs typeface="Arial" panose="020B0604020202020204" pitchFamily="34" charset="0"/>
            </a:endParaRP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A1</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航空交通运输和机场</a:t>
            </a:r>
            <a:r>
              <a:rPr lang="en-US" altLang="zh-CN" sz="1000" dirty="0">
                <a:latin typeface="微软雅黑" panose="020B0503020204020204" pitchFamily="34" charset="-122"/>
                <a:ea typeface="微软雅黑" panose="020B0503020204020204" pitchFamily="34" charset="-122"/>
                <a:cs typeface="Arial" panose="020B0604020202020204" pitchFamily="34" charset="0"/>
              </a:rPr>
              <a:t>/ </a:t>
            </a:r>
            <a:r>
              <a:rPr lang="en-US" altLang="ja-JP" sz="1000" dirty="0">
                <a:latin typeface="微软雅黑" panose="020B0503020204020204" pitchFamily="34" charset="-122"/>
                <a:ea typeface="微软雅黑" panose="020B0503020204020204" pitchFamily="34" charset="-122"/>
                <a:cs typeface="Arial" panose="020B0604020202020204" pitchFamily="34" charset="0"/>
              </a:rPr>
              <a:t>ATRS</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A2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海上交通和港口</a:t>
            </a:r>
            <a:endParaRPr lang="en-US" altLang="zh-CN" sz="1000" dirty="0">
              <a:latin typeface="微软雅黑" panose="020B0503020204020204" pitchFamily="34" charset="-122"/>
              <a:ea typeface="微软雅黑" panose="020B0503020204020204" pitchFamily="34" charset="-122"/>
              <a:cs typeface="Arial" panose="020B0604020202020204" pitchFamily="34" charset="0"/>
            </a:endParaRP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A3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铁路交通</a:t>
            </a:r>
            <a:endParaRPr lang="en-US" altLang="zh-CN" sz="1000" dirty="0">
              <a:latin typeface="微软雅黑" panose="020B0503020204020204" pitchFamily="34" charset="-122"/>
              <a:ea typeface="微软雅黑" panose="020B0503020204020204" pitchFamily="34" charset="-122"/>
              <a:cs typeface="Arial" panose="020B0604020202020204" pitchFamily="34" charset="0"/>
            </a:endParaRPr>
          </a:p>
          <a:p>
            <a:pPr algn="just"/>
            <a:r>
              <a:rPr lang="zh-CN" altLang="en-US" sz="1050" b="1" dirty="0">
                <a:latin typeface="微软雅黑" panose="020B0503020204020204" pitchFamily="34" charset="-122"/>
                <a:ea typeface="微软雅黑" panose="020B0503020204020204" pitchFamily="34" charset="-122"/>
                <a:cs typeface="Arial" panose="020B0604020202020204" pitchFamily="34" charset="0"/>
              </a:rPr>
              <a:t>领域</a:t>
            </a:r>
            <a:r>
              <a:rPr lang="en-US" altLang="zh-CN" sz="1050" b="1" dirty="0">
                <a:latin typeface="微软雅黑" panose="020B0503020204020204" pitchFamily="34" charset="-122"/>
                <a:ea typeface="微软雅黑" panose="020B0503020204020204" pitchFamily="34" charset="-122"/>
                <a:cs typeface="Arial" panose="020B0604020202020204" pitchFamily="34" charset="0"/>
              </a:rPr>
              <a:t>B</a:t>
            </a:r>
            <a:r>
              <a:rPr lang="zh-CN" altLang="en-US" sz="1050" b="1" dirty="0">
                <a:latin typeface="微软雅黑" panose="020B0503020204020204" pitchFamily="34" charset="-122"/>
                <a:ea typeface="微软雅黑" panose="020B0503020204020204" pitchFamily="34" charset="-122"/>
                <a:cs typeface="Arial" panose="020B0604020202020204" pitchFamily="34" charset="0"/>
              </a:rPr>
              <a:t>：货运和物流</a:t>
            </a:r>
            <a:endParaRPr lang="en-US" altLang="zh-CN" sz="1050" b="1" dirty="0">
              <a:latin typeface="微软雅黑" panose="020B0503020204020204" pitchFamily="34" charset="-122"/>
              <a:ea typeface="微软雅黑" panose="020B0503020204020204" pitchFamily="34" charset="-122"/>
              <a:cs typeface="Arial" panose="020B0604020202020204" pitchFamily="34" charset="0"/>
            </a:endParaRP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B1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物流和货运业务</a:t>
            </a:r>
            <a:endParaRPr lang="en-US" altLang="zh-CN" sz="1000" dirty="0">
              <a:latin typeface="微软雅黑" panose="020B0503020204020204" pitchFamily="34" charset="-122"/>
              <a:ea typeface="微软雅黑" panose="020B0503020204020204" pitchFamily="34" charset="-122"/>
              <a:cs typeface="Arial" panose="020B0604020202020204" pitchFamily="34" charset="0"/>
            </a:endParaRP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B2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灾难中的人道主义物流</a:t>
            </a:r>
            <a:endParaRPr lang="en-US" altLang="zh-CN" sz="1000" dirty="0">
              <a:latin typeface="微软雅黑" panose="020B0503020204020204" pitchFamily="34" charset="-122"/>
              <a:ea typeface="微软雅黑" panose="020B0503020204020204" pitchFamily="34" charset="-122"/>
              <a:cs typeface="Arial" panose="020B0604020202020204" pitchFamily="34" charset="0"/>
            </a:endParaRP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B3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多式联运货物运输</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B4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城市货物运输</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B5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货运交通建模</a:t>
            </a:r>
          </a:p>
          <a:p>
            <a:pPr marL="269875" indent="-269875" algn="just"/>
            <a:r>
              <a:rPr lang="zh-CN" altLang="en-US" sz="1050" b="1" dirty="0">
                <a:latin typeface="微软雅黑" panose="020B0503020204020204" pitchFamily="34" charset="-122"/>
                <a:ea typeface="微软雅黑" panose="020B0503020204020204" pitchFamily="34" charset="-122"/>
                <a:cs typeface="Arial" panose="020B0604020202020204" pitchFamily="34" charset="0"/>
              </a:rPr>
              <a:t>领域</a:t>
            </a:r>
            <a:r>
              <a:rPr lang="en-US" altLang="ja-JP" sz="1050" b="1" dirty="0">
                <a:latin typeface="微软雅黑" panose="020B0503020204020204" pitchFamily="34" charset="-122"/>
                <a:ea typeface="微软雅黑" panose="020B0503020204020204" pitchFamily="34" charset="-122"/>
                <a:cs typeface="Arial" panose="020B0604020202020204" pitchFamily="34" charset="0"/>
              </a:rPr>
              <a:t>C</a:t>
            </a:r>
            <a:r>
              <a:rPr lang="ja-JP" altLang="en-US" sz="1050" b="1" dirty="0">
                <a:latin typeface="微软雅黑" panose="020B0503020204020204" pitchFamily="34" charset="-122"/>
                <a:ea typeface="微软雅黑" panose="020B0503020204020204" pitchFamily="34" charset="-122"/>
                <a:cs typeface="Arial" panose="020B0604020202020204" pitchFamily="34" charset="0"/>
              </a:rPr>
              <a:t>：</a:t>
            </a:r>
            <a:r>
              <a:rPr lang="zh-CN" altLang="en-US" sz="1050" b="1" dirty="0">
                <a:latin typeface="微软雅黑" panose="020B0503020204020204" pitchFamily="34" charset="-122"/>
                <a:ea typeface="微软雅黑" panose="020B0503020204020204" pitchFamily="34" charset="-122"/>
                <a:cs typeface="Arial" panose="020B0604020202020204" pitchFamily="34" charset="0"/>
              </a:rPr>
              <a:t>交通运行、管理和控制</a:t>
            </a:r>
          </a:p>
          <a:p>
            <a:pPr indent="-269875"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C1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流量理论和建模</a:t>
            </a:r>
            <a:r>
              <a:rPr lang="en-US" altLang="zh-CN" sz="1000" dirty="0">
                <a:latin typeface="微软雅黑" panose="020B0503020204020204" pitchFamily="34" charset="-122"/>
                <a:ea typeface="微软雅黑" panose="020B0503020204020204" pitchFamily="34" charset="-122"/>
                <a:cs typeface="Arial" panose="020B0604020202020204" pitchFamily="34" charset="0"/>
              </a:rPr>
              <a:t>/</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优化和交通流</a:t>
            </a:r>
          </a:p>
          <a:p>
            <a:pPr indent="-269875"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C2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城市运输业务</a:t>
            </a:r>
          </a:p>
          <a:p>
            <a:pPr indent="-269875"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C3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智能运输系统</a:t>
            </a:r>
          </a:p>
          <a:p>
            <a:pPr indent="-269875"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C4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交通安全分析与政策</a:t>
            </a:r>
            <a:r>
              <a:rPr lang="en-US" altLang="ja-JP" sz="1000" dirty="0">
                <a:latin typeface="微软雅黑" panose="020B0503020204020204" pitchFamily="34" charset="-122"/>
                <a:ea typeface="微软雅黑" panose="020B0503020204020204" pitchFamily="34" charset="-122"/>
                <a:cs typeface="Arial" panose="020B0604020202020204" pitchFamily="34" charset="0"/>
              </a:rPr>
              <a:t>	</a:t>
            </a:r>
          </a:p>
          <a:p>
            <a:pPr algn="just"/>
            <a:r>
              <a:rPr lang="zh-CN" altLang="en-US" sz="1050" b="1" dirty="0">
                <a:latin typeface="微软雅黑" panose="020B0503020204020204" pitchFamily="34" charset="-122"/>
                <a:ea typeface="微软雅黑" panose="020B0503020204020204" pitchFamily="34" charset="-122"/>
                <a:cs typeface="Arial" panose="020B0604020202020204" pitchFamily="34" charset="0"/>
              </a:rPr>
              <a:t>领域</a:t>
            </a:r>
            <a:r>
              <a:rPr lang="en-US" altLang="ja-JP" sz="1050" b="1" dirty="0">
                <a:latin typeface="微软雅黑" panose="020B0503020204020204" pitchFamily="34" charset="-122"/>
                <a:ea typeface="微软雅黑" panose="020B0503020204020204" pitchFamily="34" charset="-122"/>
                <a:cs typeface="Arial" panose="020B0604020202020204" pitchFamily="34" charset="0"/>
              </a:rPr>
              <a:t>D</a:t>
            </a:r>
            <a:r>
              <a:rPr lang="ja-JP" altLang="en-US" sz="1050" b="1" dirty="0">
                <a:latin typeface="微软雅黑" panose="020B0503020204020204" pitchFamily="34" charset="-122"/>
                <a:ea typeface="微软雅黑" panose="020B0503020204020204" pitchFamily="34" charset="-122"/>
                <a:cs typeface="Arial" panose="020B0604020202020204" pitchFamily="34" charset="0"/>
              </a:rPr>
              <a:t>：</a:t>
            </a:r>
            <a:r>
              <a:rPr lang="zh-CN" altLang="en-US" sz="1050" b="1" dirty="0">
                <a:latin typeface="微软雅黑" panose="020B0503020204020204" pitchFamily="34" charset="-122"/>
                <a:ea typeface="微软雅黑" panose="020B0503020204020204" pitchFamily="34" charset="-122"/>
                <a:cs typeface="Arial" panose="020B0604020202020204" pitchFamily="34" charset="0"/>
              </a:rPr>
              <a:t>行为与交通需求分析</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D1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数据采集和处理方法</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D2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出行行为和选择模型</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D3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出行行为分析和需求建模方法的应用</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D4  ICT</a:t>
            </a:r>
            <a:r>
              <a:rPr lang="ja-JP" altLang="en-US" sz="1000" dirty="0">
                <a:latin typeface="微软雅黑" panose="020B0503020204020204" pitchFamily="34" charset="-122"/>
                <a:ea typeface="微软雅黑" panose="020B0503020204020204" pitchFamily="34" charset="-122"/>
                <a:cs typeface="Arial" panose="020B0604020202020204" pitchFamily="34" charset="0"/>
              </a:rPr>
              <a:t>、</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活动，使用时间和出行需求</a:t>
            </a:r>
            <a:endParaRPr lang="en-US" altLang="ja-JP" sz="1050" b="1" dirty="0">
              <a:latin typeface="微软雅黑" panose="020B0503020204020204" pitchFamily="34" charset="-122"/>
              <a:ea typeface="微软雅黑" panose="020B0503020204020204" pitchFamily="34" charset="-122"/>
              <a:cs typeface="Arial" panose="020B0604020202020204" pitchFamily="34" charset="0"/>
            </a:endParaRPr>
          </a:p>
          <a:p>
            <a:pPr algn="just"/>
            <a:r>
              <a:rPr lang="zh-CN" altLang="en-US" sz="1050" b="1" dirty="0">
                <a:latin typeface="微软雅黑" panose="020B0503020204020204" pitchFamily="34" charset="-122"/>
                <a:ea typeface="微软雅黑" panose="020B0503020204020204" pitchFamily="34" charset="-122"/>
                <a:cs typeface="Arial" panose="020B0604020202020204" pitchFamily="34" charset="0"/>
              </a:rPr>
              <a:t>领域</a:t>
            </a:r>
            <a:r>
              <a:rPr lang="en-US" altLang="zh-CN" sz="1050" b="1" dirty="0">
                <a:latin typeface="微软雅黑" panose="020B0503020204020204" pitchFamily="34" charset="-122"/>
                <a:ea typeface="微软雅黑" panose="020B0503020204020204" pitchFamily="34" charset="-122"/>
                <a:cs typeface="Arial" panose="020B0604020202020204" pitchFamily="34" charset="0"/>
              </a:rPr>
              <a:t>E</a:t>
            </a:r>
            <a:r>
              <a:rPr lang="zh-CN" altLang="en-US" sz="1050" b="1" dirty="0">
                <a:latin typeface="微软雅黑" panose="020B0503020204020204" pitchFamily="34" charset="-122"/>
                <a:ea typeface="微软雅黑" panose="020B0503020204020204" pitchFamily="34" charset="-122"/>
                <a:cs typeface="Arial" panose="020B0604020202020204" pitchFamily="34" charset="0"/>
              </a:rPr>
              <a:t>：交通经济与财政</a:t>
            </a:r>
          </a:p>
          <a:p>
            <a:pPr algn="just"/>
            <a:r>
              <a:rPr lang="en-US" altLang="zh-CN" sz="1000" dirty="0">
                <a:latin typeface="微软雅黑" panose="020B0503020204020204" pitchFamily="34" charset="-122"/>
                <a:ea typeface="微软雅黑" panose="020B0503020204020204" pitchFamily="34" charset="-122"/>
                <a:cs typeface="Arial" panose="020B0604020202020204" pitchFamily="34" charset="0"/>
              </a:rPr>
              <a:t>SIG E1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交通系统分析与经济评价</a:t>
            </a:r>
          </a:p>
          <a:p>
            <a:pPr algn="just"/>
            <a:r>
              <a:rPr lang="en-US" altLang="zh-CN" sz="1000" dirty="0">
                <a:latin typeface="微软雅黑" panose="020B0503020204020204" pitchFamily="34" charset="-122"/>
                <a:ea typeface="微软雅黑" panose="020B0503020204020204" pitchFamily="34" charset="-122"/>
                <a:cs typeface="Arial" panose="020B0604020202020204" pitchFamily="34" charset="0"/>
              </a:rPr>
              <a:t>SIG E2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交通定价和经济监管</a:t>
            </a:r>
          </a:p>
          <a:p>
            <a:pPr algn="just"/>
            <a:r>
              <a:rPr lang="zh-CN" altLang="en-US" sz="1050" b="1" dirty="0">
                <a:latin typeface="微软雅黑" panose="020B0503020204020204" pitchFamily="34" charset="-122"/>
                <a:ea typeface="微软雅黑" panose="020B0503020204020204" pitchFamily="34" charset="-122"/>
                <a:cs typeface="Arial" panose="020B0604020202020204" pitchFamily="34" charset="0"/>
              </a:rPr>
              <a:t>领域</a:t>
            </a:r>
            <a:r>
              <a:rPr lang="en-US" altLang="ja-JP" sz="1050" b="1" dirty="0">
                <a:latin typeface="微软雅黑" panose="020B0503020204020204" pitchFamily="34" charset="-122"/>
                <a:ea typeface="微软雅黑" panose="020B0503020204020204" pitchFamily="34" charset="-122"/>
                <a:cs typeface="Arial" panose="020B0604020202020204" pitchFamily="34" charset="0"/>
              </a:rPr>
              <a:t>F</a:t>
            </a:r>
            <a:r>
              <a:rPr lang="ja-JP" altLang="en-US" sz="1050" b="1" dirty="0">
                <a:latin typeface="微软雅黑" panose="020B0503020204020204" pitchFamily="34" charset="-122"/>
                <a:ea typeface="微软雅黑" panose="020B0503020204020204" pitchFamily="34" charset="-122"/>
                <a:cs typeface="Arial" panose="020B0604020202020204" pitchFamily="34" charset="0"/>
              </a:rPr>
              <a:t>：</a:t>
            </a:r>
            <a:r>
              <a:rPr lang="zh-CN" altLang="en-US" sz="1050" b="1" dirty="0">
                <a:latin typeface="微软雅黑" panose="020B0503020204020204" pitchFamily="34" charset="-122"/>
                <a:ea typeface="微软雅黑" panose="020B0503020204020204" pitchFamily="34" charset="-122"/>
                <a:cs typeface="Arial" panose="020B0604020202020204" pitchFamily="34" charset="0"/>
              </a:rPr>
              <a:t>交通、土地使用与可持续发展</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F1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交通和空间发展</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F2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交通、气候变化和清洁空气</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F3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智能交通，智慧城市，生活质量</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F4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交通和健康</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F5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交通噪声和振动控制</a:t>
            </a:r>
          </a:p>
          <a:p>
            <a:pPr algn="just"/>
            <a:r>
              <a:rPr lang="zh-CN" altLang="en-US" sz="1050" b="1" dirty="0">
                <a:latin typeface="微软雅黑" panose="020B0503020204020204" pitchFamily="34" charset="-122"/>
                <a:ea typeface="微软雅黑" panose="020B0503020204020204" pitchFamily="34" charset="-122"/>
                <a:cs typeface="Arial" panose="020B0604020202020204" pitchFamily="34" charset="0"/>
              </a:rPr>
              <a:t>领域</a:t>
            </a:r>
            <a:r>
              <a:rPr lang="en-US" altLang="ja-JP" sz="1050" b="1" dirty="0">
                <a:latin typeface="微软雅黑" panose="020B0503020204020204" pitchFamily="34" charset="-122"/>
                <a:ea typeface="微软雅黑" panose="020B0503020204020204" pitchFamily="34" charset="-122"/>
                <a:cs typeface="Arial" panose="020B0604020202020204" pitchFamily="34" charset="0"/>
              </a:rPr>
              <a:t>G</a:t>
            </a:r>
            <a:r>
              <a:rPr lang="ja-JP" altLang="en-US" sz="1050" b="1" dirty="0">
                <a:latin typeface="微软雅黑" panose="020B0503020204020204" pitchFamily="34" charset="-122"/>
                <a:ea typeface="微软雅黑" panose="020B0503020204020204" pitchFamily="34" charset="-122"/>
                <a:cs typeface="Arial" panose="020B0604020202020204" pitchFamily="34" charset="0"/>
              </a:rPr>
              <a:t>：</a:t>
            </a:r>
            <a:r>
              <a:rPr lang="zh-CN" altLang="en-US" sz="1050" b="1" dirty="0">
                <a:latin typeface="微软雅黑" panose="020B0503020204020204" pitchFamily="34" charset="-122"/>
                <a:ea typeface="微软雅黑" panose="020B0503020204020204" pitchFamily="34" charset="-122"/>
                <a:cs typeface="Arial" panose="020B0604020202020204" pitchFamily="34" charset="0"/>
              </a:rPr>
              <a:t>交通规划与政策</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G1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交通治理和决策过程</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G2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国家和区域运输规划与政策</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G3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城市交通规划与政策</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G4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交通中的文化和社会问题</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G5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交通中的灾难恢复</a:t>
            </a:r>
          </a:p>
          <a:p>
            <a:pPr algn="just"/>
            <a:r>
              <a:rPr lang="zh-CN" altLang="en-US" sz="1050" b="1" dirty="0">
                <a:latin typeface="微软雅黑" panose="020B0503020204020204" pitchFamily="34" charset="-122"/>
                <a:ea typeface="微软雅黑" panose="020B0503020204020204" pitchFamily="34" charset="-122"/>
                <a:cs typeface="Arial" panose="020B0604020202020204" pitchFamily="34" charset="0"/>
              </a:rPr>
              <a:t>领域</a:t>
            </a:r>
            <a:r>
              <a:rPr lang="en-US" altLang="zh-CN" sz="1050" b="1" dirty="0">
                <a:latin typeface="微软雅黑" panose="020B0503020204020204" pitchFamily="34" charset="-122"/>
                <a:ea typeface="微软雅黑" panose="020B0503020204020204" pitchFamily="34" charset="-122"/>
                <a:cs typeface="Arial" panose="020B0604020202020204" pitchFamily="34" charset="0"/>
              </a:rPr>
              <a:t>H</a:t>
            </a:r>
            <a:r>
              <a:rPr lang="zh-CN" altLang="en-US" sz="1050" b="1" dirty="0">
                <a:latin typeface="微软雅黑" panose="020B0503020204020204" pitchFamily="34" charset="-122"/>
                <a:ea typeface="微软雅黑" panose="020B0503020204020204" pitchFamily="34" charset="-122"/>
                <a:cs typeface="Arial" panose="020B0604020202020204" pitchFamily="34" charset="0"/>
              </a:rPr>
              <a:t>：新兴和发展中国家的交通</a:t>
            </a:r>
          </a:p>
          <a:p>
            <a:pPr algn="just"/>
            <a:r>
              <a:rPr lang="en-US" altLang="zh-CN" sz="1000" dirty="0">
                <a:latin typeface="微软雅黑" panose="020B0503020204020204" pitchFamily="34" charset="-122"/>
                <a:ea typeface="微软雅黑" panose="020B0503020204020204" pitchFamily="34" charset="-122"/>
                <a:cs typeface="Arial" panose="020B0604020202020204" pitchFamily="34" charset="0"/>
              </a:rPr>
              <a:t>SIG H1</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发展中国家运输经济、金融和政策</a:t>
            </a:r>
          </a:p>
          <a:p>
            <a:pPr algn="just"/>
            <a:r>
              <a:rPr lang="en-US" altLang="zh-CN" sz="1000" dirty="0">
                <a:latin typeface="微软雅黑" panose="020B0503020204020204" pitchFamily="34" charset="-122"/>
                <a:ea typeface="微软雅黑" panose="020B0503020204020204" pitchFamily="34" charset="-122"/>
                <a:cs typeface="Arial" panose="020B0604020202020204" pitchFamily="34" charset="0"/>
              </a:rPr>
              <a:t>SIG H2</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发展中国家的基础设施运作和交通管理</a:t>
            </a:r>
          </a:p>
          <a:p>
            <a:pPr algn="just"/>
            <a:r>
              <a:rPr lang="en-US" altLang="zh-CN" sz="1000" dirty="0">
                <a:latin typeface="微软雅黑" panose="020B0503020204020204" pitchFamily="34" charset="-122"/>
                <a:ea typeface="微软雅黑" panose="020B0503020204020204" pitchFamily="34" charset="-122"/>
                <a:cs typeface="Arial" panose="020B0604020202020204" pitchFamily="34" charset="0"/>
              </a:rPr>
              <a:t>SIG H3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发展中国家的城市交通</a:t>
            </a:r>
          </a:p>
          <a:p>
            <a:pPr algn="just"/>
            <a:r>
              <a:rPr lang="zh-CN" altLang="en-US" sz="1000" b="1" dirty="0">
                <a:latin typeface="微软雅黑" panose="020B0503020204020204" pitchFamily="34" charset="-122"/>
                <a:ea typeface="微软雅黑" panose="020B0503020204020204" pitchFamily="34" charset="-122"/>
                <a:cs typeface="Arial" panose="020B0604020202020204" pitchFamily="34" charset="0"/>
              </a:rPr>
              <a:t>领域</a:t>
            </a:r>
            <a:r>
              <a:rPr lang="en-US" altLang="ja-JP" sz="1000" b="1" dirty="0">
                <a:latin typeface="微软雅黑" panose="020B0503020204020204" pitchFamily="34" charset="-122"/>
                <a:ea typeface="微软雅黑" panose="020B0503020204020204" pitchFamily="34" charset="-122"/>
                <a:cs typeface="Arial" panose="020B0604020202020204" pitchFamily="34" charset="0"/>
              </a:rPr>
              <a:t>I</a:t>
            </a:r>
            <a:r>
              <a:rPr lang="ja-JP" altLang="en-US" sz="1000" b="1" dirty="0">
                <a:latin typeface="微软雅黑" panose="020B0503020204020204" pitchFamily="34" charset="-122"/>
                <a:ea typeface="微软雅黑" panose="020B0503020204020204" pitchFamily="34" charset="-122"/>
                <a:cs typeface="Arial" panose="020B0604020202020204" pitchFamily="34" charset="0"/>
              </a:rPr>
              <a:t>：</a:t>
            </a:r>
            <a:r>
              <a:rPr lang="zh-CN" altLang="en-US" sz="1000" b="1" dirty="0">
                <a:latin typeface="微软雅黑" panose="020B0503020204020204" pitchFamily="34" charset="-122"/>
                <a:ea typeface="微软雅黑" panose="020B0503020204020204" pitchFamily="34" charset="-122"/>
                <a:cs typeface="Arial" panose="020B0604020202020204" pitchFamily="34" charset="0"/>
              </a:rPr>
              <a:t>基础设施设计与维护</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I1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公路设计及材料</a:t>
            </a:r>
          </a:p>
          <a:p>
            <a:pPr algn="just"/>
            <a:r>
              <a:rPr lang="en-US" altLang="ja-JP" sz="1000" dirty="0">
                <a:latin typeface="微软雅黑" panose="020B0503020204020204" pitchFamily="34" charset="-122"/>
                <a:ea typeface="微软雅黑" panose="020B0503020204020204" pitchFamily="34" charset="-122"/>
                <a:cs typeface="Arial" panose="020B0604020202020204" pitchFamily="34" charset="0"/>
              </a:rPr>
              <a:t>SIG I2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基础设施管理</a:t>
            </a:r>
          </a:p>
        </p:txBody>
      </p:sp>
      <p:sp>
        <p:nvSpPr>
          <p:cNvPr id="11" name="テキスト ボックス 10"/>
          <p:cNvSpPr txBox="1"/>
          <p:nvPr/>
        </p:nvSpPr>
        <p:spPr>
          <a:xfrm>
            <a:off x="3496171" y="3967038"/>
            <a:ext cx="3226105" cy="4001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ja-JP"/>
            </a:defPPr>
            <a:lvl1pPr indent="270000">
              <a:defRPr sz="10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t>我们一直在与各种国际组织、研究机构、学术团体、非营利组织等进行合作。</a:t>
            </a:r>
            <a:endParaRPr lang="ja-JP" altLang="en-US" dirty="0"/>
          </a:p>
        </p:txBody>
      </p:sp>
      <p:sp>
        <p:nvSpPr>
          <p:cNvPr id="4" name="円/楕円 3"/>
          <p:cNvSpPr/>
          <p:nvPr/>
        </p:nvSpPr>
        <p:spPr>
          <a:xfrm>
            <a:off x="3843890" y="5436679"/>
            <a:ext cx="1115270" cy="4823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1100" b="1" dirty="0">
                <a:latin typeface="微软雅黑" panose="020B0503020204020204" pitchFamily="34" charset="-122"/>
                <a:ea typeface="微软雅黑" panose="020B0503020204020204" pitchFamily="34" charset="-122"/>
                <a:cs typeface="Arial" panose="020B0604020202020204" pitchFamily="34" charset="0"/>
              </a:rPr>
              <a:t>世界交通研究会</a:t>
            </a:r>
            <a:endParaRPr kumimoji="1" lang="ja-JP" altLang="en-US" sz="11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2" name="角丸四角形 11"/>
          <p:cNvSpPr/>
          <p:nvPr/>
        </p:nvSpPr>
        <p:spPr>
          <a:xfrm>
            <a:off x="2454957" y="5407948"/>
            <a:ext cx="1024714" cy="459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zh-CN" altLang="en-US" sz="1050" dirty="0">
                <a:latin typeface="微软雅黑" panose="020B0503020204020204" pitchFamily="34" charset="-122"/>
                <a:ea typeface="微软雅黑" panose="020B0503020204020204" pitchFamily="34" charset="-122"/>
                <a:cs typeface="Arial" panose="020B0604020202020204" pitchFamily="34" charset="0"/>
              </a:rPr>
              <a:t>美国交通研究委员会</a:t>
            </a:r>
            <a:endParaRPr kumimoji="1" lang="ja-JP" altLang="en-US" sz="8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1" name="角丸四角形 20"/>
          <p:cNvSpPr/>
          <p:nvPr/>
        </p:nvSpPr>
        <p:spPr>
          <a:xfrm>
            <a:off x="3690428" y="6233647"/>
            <a:ext cx="1410042" cy="2809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zh-CN" altLang="en-US" sz="1050" dirty="0">
                <a:latin typeface="微软雅黑" panose="020B0503020204020204" pitchFamily="34" charset="-122"/>
                <a:ea typeface="微软雅黑" panose="020B0503020204020204" pitchFamily="34" charset="-122"/>
                <a:cs typeface="Arial" panose="020B0604020202020204" pitchFamily="34" charset="0"/>
              </a:rPr>
              <a:t>发展中国家交通论坛</a:t>
            </a:r>
            <a:endParaRPr kumimoji="1" lang="ja-JP" altLang="en-US" sz="105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2" name="角丸四角形 21"/>
          <p:cNvSpPr/>
          <p:nvPr/>
        </p:nvSpPr>
        <p:spPr>
          <a:xfrm>
            <a:off x="5485922" y="5495818"/>
            <a:ext cx="1353180" cy="2809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zh-CN" altLang="en-US" sz="1050" dirty="0">
                <a:latin typeface="微软雅黑" panose="020B0503020204020204" pitchFamily="34" charset="-122"/>
                <a:ea typeface="微软雅黑" panose="020B0503020204020204" pitchFamily="34" charset="-122"/>
                <a:cs typeface="Arial" panose="020B0604020202020204" pitchFamily="34" charset="0"/>
              </a:rPr>
              <a:t>东亚运输研究学会</a:t>
            </a:r>
            <a:endParaRPr kumimoji="1" lang="en-US" altLang="ja-JP" sz="8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3" name="角丸四角形 22"/>
          <p:cNvSpPr/>
          <p:nvPr/>
        </p:nvSpPr>
        <p:spPr>
          <a:xfrm>
            <a:off x="5196991" y="6089068"/>
            <a:ext cx="1654704" cy="459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zh-CN" altLang="en-US" sz="1050" dirty="0">
                <a:latin typeface="微软雅黑" panose="020B0503020204020204" pitchFamily="34" charset="-122"/>
                <a:ea typeface="微软雅黑" panose="020B0503020204020204" pitchFamily="34" charset="-122"/>
                <a:cs typeface="Arial" panose="020B0604020202020204" pitchFamily="34" charset="0"/>
              </a:rPr>
              <a:t>城市规划与城市管理计算机国际会议</a:t>
            </a:r>
            <a:endParaRPr kumimoji="1" lang="ja-JP" altLang="en-US" sz="105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4" name="角丸四角形 23"/>
          <p:cNvSpPr/>
          <p:nvPr/>
        </p:nvSpPr>
        <p:spPr>
          <a:xfrm>
            <a:off x="2454957" y="6200315"/>
            <a:ext cx="1115208" cy="2809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zh-CN" altLang="en-US" sz="1050" dirty="0">
                <a:latin typeface="微软雅黑" panose="020B0503020204020204" pitchFamily="34" charset="-122"/>
                <a:ea typeface="微软雅黑" panose="020B0503020204020204" pitchFamily="34" charset="-122"/>
                <a:cs typeface="Arial" panose="020B0604020202020204" pitchFamily="34" charset="0"/>
              </a:rPr>
              <a:t>欧洲交通研究</a:t>
            </a:r>
            <a:endParaRPr kumimoji="1" lang="ja-JP" altLang="en-US" sz="8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5" name="角丸四角形 24"/>
          <p:cNvSpPr/>
          <p:nvPr/>
        </p:nvSpPr>
        <p:spPr>
          <a:xfrm>
            <a:off x="2454957" y="4660297"/>
            <a:ext cx="1046106" cy="2809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zh-CN" altLang="en-US" sz="1050" dirty="0">
                <a:latin typeface="微软雅黑" panose="020B0503020204020204" pitchFamily="34" charset="-122"/>
                <a:ea typeface="微软雅黑" panose="020B0503020204020204" pitchFamily="34" charset="-122"/>
                <a:cs typeface="Arial" panose="020B0604020202020204" pitchFamily="34" charset="0"/>
              </a:rPr>
              <a:t>国际交通论坛</a:t>
            </a:r>
            <a:endParaRPr kumimoji="1" lang="ja-JP" altLang="en-US" sz="8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6" name="角丸四角形 25"/>
          <p:cNvSpPr/>
          <p:nvPr/>
        </p:nvSpPr>
        <p:spPr>
          <a:xfrm>
            <a:off x="3541706" y="4524090"/>
            <a:ext cx="604368" cy="4767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zh-CN" altLang="en-US" sz="1050" dirty="0">
                <a:latin typeface="微软雅黑" panose="020B0503020204020204" pitchFamily="34" charset="-122"/>
                <a:ea typeface="微软雅黑" panose="020B0503020204020204" pitchFamily="34" charset="-122"/>
                <a:cs typeface="Arial" panose="020B0604020202020204" pitchFamily="34" charset="0"/>
              </a:rPr>
              <a:t>世界银行</a:t>
            </a:r>
            <a:endParaRPr kumimoji="1" lang="ja-JP" altLang="en-US" sz="1050" dirty="0">
              <a:latin typeface="微软雅黑" panose="020B0503020204020204" pitchFamily="34" charset="-122"/>
              <a:ea typeface="微软雅黑" panose="020B0503020204020204" pitchFamily="34" charset="-122"/>
              <a:cs typeface="Arial" panose="020B0604020202020204" pitchFamily="34" charset="0"/>
            </a:endParaRPr>
          </a:p>
        </p:txBody>
      </p:sp>
      <p:cxnSp>
        <p:nvCxnSpPr>
          <p:cNvPr id="27" name="直線コネクタ 26"/>
          <p:cNvCxnSpPr>
            <a:stCxn id="24" idx="3"/>
            <a:endCxn id="4" idx="3"/>
          </p:cNvCxnSpPr>
          <p:nvPr/>
        </p:nvCxnSpPr>
        <p:spPr>
          <a:xfrm flipV="1">
            <a:off x="3570165" y="5848382"/>
            <a:ext cx="437053" cy="492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5" idx="2"/>
            <a:endCxn id="4" idx="1"/>
          </p:cNvCxnSpPr>
          <p:nvPr/>
        </p:nvCxnSpPr>
        <p:spPr>
          <a:xfrm>
            <a:off x="2978010" y="4941225"/>
            <a:ext cx="1029208" cy="566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26" idx="2"/>
            <a:endCxn id="4" idx="0"/>
          </p:cNvCxnSpPr>
          <p:nvPr/>
        </p:nvCxnSpPr>
        <p:spPr>
          <a:xfrm>
            <a:off x="3843890" y="5000816"/>
            <a:ext cx="557635" cy="4358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a:stCxn id="22" idx="1"/>
            <a:endCxn id="4" idx="6"/>
          </p:cNvCxnSpPr>
          <p:nvPr/>
        </p:nvCxnSpPr>
        <p:spPr>
          <a:xfrm flipH="1">
            <a:off x="4959160" y="5636282"/>
            <a:ext cx="526762" cy="4156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4" idx="2"/>
            <a:endCxn id="12" idx="3"/>
          </p:cNvCxnSpPr>
          <p:nvPr/>
        </p:nvCxnSpPr>
        <p:spPr>
          <a:xfrm flipH="1" flipV="1">
            <a:off x="3479671" y="5637798"/>
            <a:ext cx="364219" cy="40051"/>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4" idx="4"/>
            <a:endCxn id="21" idx="0"/>
          </p:cNvCxnSpPr>
          <p:nvPr/>
        </p:nvCxnSpPr>
        <p:spPr>
          <a:xfrm flipH="1">
            <a:off x="4395449" y="5919019"/>
            <a:ext cx="6076" cy="314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4" idx="5"/>
            <a:endCxn id="23" idx="1"/>
          </p:cNvCxnSpPr>
          <p:nvPr/>
        </p:nvCxnSpPr>
        <p:spPr>
          <a:xfrm>
            <a:off x="4795832" y="5848382"/>
            <a:ext cx="401159" cy="470536"/>
          </a:xfrm>
          <a:prstGeom prst="line">
            <a:avLst/>
          </a:prstGeom>
        </p:spPr>
        <p:style>
          <a:lnRef idx="1">
            <a:schemeClr val="accent1"/>
          </a:lnRef>
          <a:fillRef idx="0">
            <a:schemeClr val="accent1"/>
          </a:fillRef>
          <a:effectRef idx="0">
            <a:schemeClr val="accent1"/>
          </a:effectRef>
          <a:fontRef idx="minor">
            <a:schemeClr val="tx1"/>
          </a:fontRef>
        </p:style>
      </p:cxnSp>
      <p:pic>
        <p:nvPicPr>
          <p:cNvPr id="205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61" t="18026" r="2212" b="18714"/>
          <a:stretch/>
        </p:blipFill>
        <p:spPr bwMode="auto">
          <a:xfrm>
            <a:off x="2557888" y="1834384"/>
            <a:ext cx="4164388" cy="173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4" name="テキスト ボックス 103"/>
          <p:cNvSpPr txBox="1"/>
          <p:nvPr/>
        </p:nvSpPr>
        <p:spPr>
          <a:xfrm>
            <a:off x="128464" y="116632"/>
            <a:ext cx="1569660" cy="3693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zh-CN" altLang="en-US" dirty="0">
                <a:latin typeface="微软雅黑" panose="020B0503020204020204" pitchFamily="34" charset="-122"/>
                <a:ea typeface="微软雅黑" panose="020B0503020204020204" pitchFamily="34" charset="-122"/>
                <a:cs typeface="Arial" panose="020B0604020202020204" pitchFamily="34" charset="0"/>
              </a:rPr>
              <a:t>世界交通大会</a:t>
            </a:r>
            <a:endParaRPr kumimoji="1" lang="ja-JP" altLang="en-US"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05" name="テキスト ボックス 104"/>
          <p:cNvSpPr txBox="1"/>
          <p:nvPr/>
        </p:nvSpPr>
        <p:spPr>
          <a:xfrm>
            <a:off x="58033" y="481896"/>
            <a:ext cx="2158807" cy="193899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indent="270000">
              <a:lnSpc>
                <a:spcPct val="120000"/>
              </a:lnSpc>
            </a:pPr>
            <a:r>
              <a:rPr lang="zh-CN" altLang="en-US" sz="1000" dirty="0">
                <a:latin typeface="微软雅黑" panose="020B0503020204020204" pitchFamily="34" charset="-122"/>
                <a:ea typeface="微软雅黑" panose="020B0503020204020204" pitchFamily="34" charset="-122"/>
                <a:cs typeface="Arial" panose="020B0604020202020204" pitchFamily="34" charset="0"/>
              </a:rPr>
              <a:t>世界交通研究会的活动盛事是每三年举行一届世界交通大会。自</a:t>
            </a:r>
            <a:r>
              <a:rPr lang="en-US" altLang="zh-CN" sz="1000" dirty="0">
                <a:latin typeface="微软雅黑" panose="020B0503020204020204" pitchFamily="34" charset="-122"/>
                <a:ea typeface="微软雅黑" panose="020B0503020204020204" pitchFamily="34" charset="-122"/>
                <a:cs typeface="Arial" panose="020B0604020202020204" pitchFamily="34" charset="0"/>
              </a:rPr>
              <a:t>1989</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年起，该研究会对优秀论文进行评选。 </a:t>
            </a:r>
          </a:p>
          <a:p>
            <a:pPr indent="270000">
              <a:lnSpc>
                <a:spcPct val="120000"/>
              </a:lnSpc>
            </a:pPr>
            <a:r>
              <a:rPr lang="zh-CN" altLang="en-US" sz="1000" dirty="0">
                <a:latin typeface="微软雅黑" panose="020B0503020204020204" pitchFamily="34" charset="-122"/>
                <a:ea typeface="微软雅黑" panose="020B0503020204020204" pitchFamily="34" charset="-122"/>
                <a:cs typeface="Arial" panose="020B0604020202020204" pitchFamily="34" charset="0"/>
              </a:rPr>
              <a:t>这是面向交通领域的研究者和专业人员的最大规模的大会。</a:t>
            </a:r>
            <a:r>
              <a:rPr lang="en-US" altLang="zh-CN" sz="1000" dirty="0">
                <a:latin typeface="微软雅黑" panose="020B0503020204020204" pitchFamily="34" charset="-122"/>
                <a:ea typeface="微软雅黑" panose="020B0503020204020204" pitchFamily="34" charset="-122"/>
                <a:cs typeface="Arial" panose="020B0604020202020204" pitchFamily="34" charset="0"/>
              </a:rPr>
              <a:t>2010</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年在里斯本举行的世界交通大会有约</a:t>
            </a:r>
            <a:r>
              <a:rPr lang="en-US" altLang="zh-CN" sz="1000" dirty="0">
                <a:latin typeface="微软雅黑" panose="020B0503020204020204" pitchFamily="34" charset="-122"/>
                <a:ea typeface="微软雅黑" panose="020B0503020204020204" pitchFamily="34" charset="-122"/>
                <a:cs typeface="Arial" panose="020B0604020202020204" pitchFamily="34" charset="0"/>
              </a:rPr>
              <a:t>1500</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名参与者，</a:t>
            </a:r>
            <a:r>
              <a:rPr lang="en-US" altLang="zh-CN" sz="1000" dirty="0">
                <a:latin typeface="微软雅黑" panose="020B0503020204020204" pitchFamily="34" charset="-122"/>
                <a:ea typeface="微软雅黑" panose="020B0503020204020204" pitchFamily="34" charset="-122"/>
                <a:cs typeface="Arial" panose="020B0604020202020204" pitchFamily="34" charset="0"/>
              </a:rPr>
              <a:t>2013</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年在里约热内卢有</a:t>
            </a:r>
            <a:r>
              <a:rPr lang="en-US" altLang="zh-CN" sz="1000" dirty="0">
                <a:latin typeface="微软雅黑" panose="020B0503020204020204" pitchFamily="34" charset="-122"/>
                <a:ea typeface="微软雅黑" panose="020B0503020204020204" pitchFamily="34" charset="-122"/>
                <a:cs typeface="Arial" panose="020B0604020202020204" pitchFamily="34" charset="0"/>
              </a:rPr>
              <a:t>900 </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名，</a:t>
            </a:r>
            <a:r>
              <a:rPr lang="en-US" altLang="zh-CN" sz="1000" dirty="0">
                <a:latin typeface="微软雅黑" panose="020B0503020204020204" pitchFamily="34" charset="-122"/>
                <a:ea typeface="微软雅黑" panose="020B0503020204020204" pitchFamily="34" charset="-122"/>
                <a:cs typeface="Arial" panose="020B0604020202020204" pitchFamily="34" charset="0"/>
              </a:rPr>
              <a:t>2016</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年在上海有</a:t>
            </a:r>
            <a:r>
              <a:rPr lang="en-US" altLang="zh-CN" sz="1000" dirty="0">
                <a:latin typeface="微软雅黑" panose="020B0503020204020204" pitchFamily="34" charset="-122"/>
                <a:ea typeface="微软雅黑" panose="020B0503020204020204" pitchFamily="34" charset="-122"/>
                <a:cs typeface="Arial" panose="020B0604020202020204" pitchFamily="34" charset="0"/>
              </a:rPr>
              <a:t>1200</a:t>
            </a:r>
            <a:r>
              <a:rPr lang="zh-CN" altLang="en-US" sz="1000" dirty="0">
                <a:latin typeface="微软雅黑" panose="020B0503020204020204" pitchFamily="34" charset="-122"/>
                <a:ea typeface="微软雅黑" panose="020B0503020204020204" pitchFamily="34" charset="-122"/>
                <a:cs typeface="Arial" panose="020B0604020202020204" pitchFamily="34" charset="0"/>
              </a:rPr>
              <a:t>人参与。</a:t>
            </a:r>
          </a:p>
        </p:txBody>
      </p:sp>
      <p:sp>
        <p:nvSpPr>
          <p:cNvPr id="106" name="テキスト ボックス 105"/>
          <p:cNvSpPr txBox="1"/>
          <p:nvPr/>
        </p:nvSpPr>
        <p:spPr>
          <a:xfrm>
            <a:off x="58033" y="5401925"/>
            <a:ext cx="2158807" cy="12003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ja-JP"/>
            </a:defPPr>
            <a:lvl1pPr indent="270000">
              <a:lnSpc>
                <a:spcPct val="120000"/>
              </a:lnSpc>
              <a:defRPr sz="10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t>世界交通研究会定期和积极参加政策论坛和国际活动，提供有关交通运输发展重要的专业意见。论坛和活动中我们就发展中国家的国家和地方政府的交通运输发展问题提供了咨询。</a:t>
            </a:r>
            <a:endParaRPr lang="en-US" altLang="ja-JP" dirty="0"/>
          </a:p>
        </p:txBody>
      </p:sp>
      <p:sp>
        <p:nvSpPr>
          <p:cNvPr id="107" name="テキスト ボックス 106"/>
          <p:cNvSpPr txBox="1"/>
          <p:nvPr/>
        </p:nvSpPr>
        <p:spPr>
          <a:xfrm>
            <a:off x="-1248" y="3160709"/>
            <a:ext cx="2216743" cy="156966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ja-JP"/>
            </a:defPPr>
            <a:lvl1pPr indent="270000">
              <a:lnSpc>
                <a:spcPct val="120000"/>
              </a:lnSpc>
              <a:defRPr sz="1000">
                <a:latin typeface="微软雅黑" panose="020B0503020204020204" pitchFamily="34" charset="-122"/>
                <a:ea typeface="微软雅黑" panose="020B0503020204020204" pitchFamily="34" charset="-122"/>
                <a:cs typeface="Arial" panose="020B0604020202020204" pitchFamily="34" charset="0"/>
              </a:defRPr>
            </a:lvl1pPr>
          </a:lstStyle>
          <a:p>
            <a:r>
              <a:rPr lang="ja-JP" altLang="en-US" dirty="0"/>
              <a:t>世界交通研究会经营着两份由爱思唯尔出版的官方期刊</a:t>
            </a:r>
            <a:r>
              <a:rPr lang="en-US" altLang="ja-JP" dirty="0"/>
              <a:t>; “Transport Policy”</a:t>
            </a:r>
            <a:r>
              <a:rPr lang="ja-JP" altLang="en-US" dirty="0"/>
              <a:t>（</a:t>
            </a:r>
            <a:r>
              <a:rPr lang="en-US" altLang="ja-JP" dirty="0"/>
              <a:t>《</a:t>
            </a:r>
            <a:r>
              <a:rPr lang="ja-JP" altLang="en-US" dirty="0"/>
              <a:t>交通运输政策</a:t>
            </a:r>
            <a:r>
              <a:rPr lang="en-US" altLang="ja-JP" dirty="0"/>
              <a:t>》</a:t>
            </a:r>
            <a:r>
              <a:rPr lang="ja-JP" altLang="en-US" dirty="0"/>
              <a:t>）及“</a:t>
            </a:r>
            <a:r>
              <a:rPr lang="en-US" altLang="ja-JP" dirty="0"/>
              <a:t>Case Studies on Transport Policy”</a:t>
            </a:r>
            <a:r>
              <a:rPr lang="ja-JP" altLang="en-US" dirty="0"/>
              <a:t>（</a:t>
            </a:r>
            <a:r>
              <a:rPr lang="en-US" altLang="ja-JP" dirty="0"/>
              <a:t>《</a:t>
            </a:r>
            <a:r>
              <a:rPr lang="ja-JP" altLang="en-US" dirty="0"/>
              <a:t>交通运输政策案例研究</a:t>
            </a:r>
            <a:r>
              <a:rPr lang="en-US" altLang="ja-JP" dirty="0"/>
              <a:t>》</a:t>
            </a:r>
            <a:r>
              <a:rPr lang="ja-JP" altLang="en-US" dirty="0"/>
              <a:t>），同时已与</a:t>
            </a:r>
            <a:r>
              <a:rPr lang="en-US" altLang="ja-JP" dirty="0"/>
              <a:t>24</a:t>
            </a:r>
            <a:r>
              <a:rPr lang="ja-JP" altLang="en-US" dirty="0"/>
              <a:t>个合作伙伴期刊建立合作，将</a:t>
            </a:r>
            <a:r>
              <a:rPr lang="en-US" altLang="ja-JP" dirty="0"/>
              <a:t>WCTR</a:t>
            </a:r>
            <a:r>
              <a:rPr lang="ja-JP" altLang="en-US" dirty="0"/>
              <a:t>会议论文作为专题发表。</a:t>
            </a:r>
            <a:endParaRPr lang="en-US" altLang="ja-JP" dirty="0"/>
          </a:p>
        </p:txBody>
      </p:sp>
      <p:sp>
        <p:nvSpPr>
          <p:cNvPr id="110" name="角丸四角形 109"/>
          <p:cNvSpPr/>
          <p:nvPr/>
        </p:nvSpPr>
        <p:spPr>
          <a:xfrm>
            <a:off x="2216696" y="1052736"/>
            <a:ext cx="4709386" cy="2592288"/>
          </a:xfrm>
          <a:prstGeom prst="roundRect">
            <a:avLst>
              <a:gd name="adj" fmla="val 11115"/>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微软雅黑" panose="020B0503020204020204" pitchFamily="34" charset="-122"/>
              <a:ea typeface="微软雅黑" panose="020B0503020204020204" pitchFamily="34" charset="-122"/>
              <a:cs typeface="Arial" panose="020B0604020202020204" pitchFamily="34" charset="0"/>
            </a:endParaRPr>
          </a:p>
        </p:txBody>
      </p:sp>
      <p:sp>
        <p:nvSpPr>
          <p:cNvPr id="111" name="角丸四角形 110"/>
          <p:cNvSpPr/>
          <p:nvPr/>
        </p:nvSpPr>
        <p:spPr>
          <a:xfrm>
            <a:off x="2216696" y="3876018"/>
            <a:ext cx="4709386" cy="2937358"/>
          </a:xfrm>
          <a:prstGeom prst="roundRect">
            <a:avLst>
              <a:gd name="adj" fmla="val 10902"/>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微软雅黑" panose="020B0503020204020204" pitchFamily="34" charset="-122"/>
              <a:ea typeface="微软雅黑" panose="020B0503020204020204" pitchFamily="34" charset="-122"/>
              <a:cs typeface="Arial" panose="020B0604020202020204" pitchFamily="34" charset="0"/>
            </a:endParaRPr>
          </a:p>
        </p:txBody>
      </p:sp>
      <p:sp>
        <p:nvSpPr>
          <p:cNvPr id="42" name="角丸四角形 41"/>
          <p:cNvSpPr/>
          <p:nvPr/>
        </p:nvSpPr>
        <p:spPr>
          <a:xfrm>
            <a:off x="5557930" y="4639015"/>
            <a:ext cx="1312040" cy="459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zh-CN" altLang="en-US" sz="1050" dirty="0">
                <a:latin typeface="微软雅黑" panose="020B0503020204020204" pitchFamily="34" charset="-122"/>
                <a:ea typeface="微软雅黑" panose="020B0503020204020204" pitchFamily="34" charset="-122"/>
                <a:cs typeface="Arial" panose="020B0604020202020204" pitchFamily="34" charset="0"/>
              </a:rPr>
              <a:t>可持续低碳交通的伙伴关系</a:t>
            </a:r>
            <a:endParaRPr kumimoji="1" lang="en-US" altLang="ja-JP" sz="800" dirty="0">
              <a:latin typeface="微软雅黑" panose="020B0503020204020204" pitchFamily="34" charset="-122"/>
              <a:ea typeface="微软雅黑" panose="020B0503020204020204" pitchFamily="34" charset="-122"/>
              <a:cs typeface="Arial" panose="020B0604020202020204" pitchFamily="34" charset="0"/>
            </a:endParaRPr>
          </a:p>
        </p:txBody>
      </p:sp>
      <p:cxnSp>
        <p:nvCxnSpPr>
          <p:cNvPr id="51" name="直線コネクタ 50"/>
          <p:cNvCxnSpPr>
            <a:stCxn id="42" idx="2"/>
            <a:endCxn id="4" idx="7"/>
          </p:cNvCxnSpPr>
          <p:nvPr/>
        </p:nvCxnSpPr>
        <p:spPr>
          <a:xfrm flipH="1">
            <a:off x="4795832" y="5098715"/>
            <a:ext cx="1418118" cy="408601"/>
          </a:xfrm>
          <a:prstGeom prst="line">
            <a:avLst/>
          </a:prstGeom>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3031189" y="1113783"/>
            <a:ext cx="3807913" cy="7078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ja-JP"/>
            </a:defPPr>
            <a:lvl1pPr indent="270000">
              <a:defRPr sz="10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dirty="0"/>
              <a:t>截至</a:t>
            </a:r>
            <a:r>
              <a:rPr lang="en-US" altLang="zh-CN" dirty="0"/>
              <a:t>2017</a:t>
            </a:r>
            <a:r>
              <a:rPr lang="zh-CN" altLang="en-US" dirty="0"/>
              <a:t>年</a:t>
            </a:r>
            <a:r>
              <a:rPr lang="en-US" altLang="zh-CN" dirty="0"/>
              <a:t>1</a:t>
            </a:r>
            <a:r>
              <a:rPr lang="zh-CN" altLang="en-US" dirty="0"/>
              <a:t>月，共有来自</a:t>
            </a:r>
            <a:r>
              <a:rPr lang="en-US" altLang="zh-CN" b="1" dirty="0">
                <a:solidFill>
                  <a:srgbClr val="3D45DB"/>
                </a:solidFill>
              </a:rPr>
              <a:t>83</a:t>
            </a:r>
            <a:r>
              <a:rPr lang="zh-CN" altLang="en-US" dirty="0"/>
              <a:t>个国家和地区的</a:t>
            </a:r>
            <a:r>
              <a:rPr lang="en-US" altLang="zh-CN" b="1" dirty="0">
                <a:solidFill>
                  <a:srgbClr val="3D45DB"/>
                </a:solidFill>
              </a:rPr>
              <a:t>1374</a:t>
            </a:r>
            <a:r>
              <a:rPr lang="zh-CN" altLang="en-US" dirty="0"/>
              <a:t>名研究人员和从业人员注册成为会员。</a:t>
            </a:r>
            <a:endParaRPr lang="en-US" altLang="zh-CN" dirty="0"/>
          </a:p>
          <a:p>
            <a:r>
              <a:rPr lang="zh-CN" altLang="en-US" dirty="0"/>
              <a:t>针对年轻的研究人员的“</a:t>
            </a:r>
            <a:r>
              <a:rPr lang="en-US" altLang="zh-CN" dirty="0"/>
              <a:t>WCTRS - Y”</a:t>
            </a:r>
            <a:r>
              <a:rPr lang="zh-CN" altLang="en-US" dirty="0"/>
              <a:t>基金为博士生助学金和酬金提供了</a:t>
            </a:r>
            <a:r>
              <a:rPr lang="en-US" altLang="zh-CN" dirty="0"/>
              <a:t>1.3</a:t>
            </a:r>
            <a:r>
              <a:rPr lang="zh-CN" altLang="en-US" dirty="0"/>
              <a:t>万欧元的资助。</a:t>
            </a:r>
            <a:endParaRPr lang="en-US" altLang="ja-JP" dirty="0"/>
          </a:p>
        </p:txBody>
      </p:sp>
      <p:sp>
        <p:nvSpPr>
          <p:cNvPr id="45" name="角丸四角形 44"/>
          <p:cNvSpPr/>
          <p:nvPr/>
        </p:nvSpPr>
        <p:spPr>
          <a:xfrm>
            <a:off x="4189305" y="4651784"/>
            <a:ext cx="1322032" cy="459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zh-CN" altLang="en-US" sz="1050" dirty="0">
                <a:latin typeface="微软雅黑" panose="020B0503020204020204" pitchFamily="34" charset="-122"/>
                <a:ea typeface="微软雅黑" panose="020B0503020204020204" pitchFamily="34" charset="-122"/>
                <a:cs typeface="Arial" panose="020B0604020202020204" pitchFamily="34" charset="0"/>
              </a:rPr>
              <a:t>联合国气候变化框架公约</a:t>
            </a:r>
            <a:endParaRPr kumimoji="1" lang="ja-JP" altLang="en-US" sz="800" dirty="0">
              <a:latin typeface="微软雅黑" panose="020B0503020204020204" pitchFamily="34" charset="-122"/>
              <a:ea typeface="微软雅黑" panose="020B0503020204020204" pitchFamily="34" charset="-122"/>
              <a:cs typeface="Arial" panose="020B0604020202020204" pitchFamily="34" charset="0"/>
            </a:endParaRPr>
          </a:p>
        </p:txBody>
      </p:sp>
      <p:cxnSp>
        <p:nvCxnSpPr>
          <p:cNvPr id="46" name="直線コネクタ 45"/>
          <p:cNvCxnSpPr>
            <a:stCxn id="45" idx="2"/>
            <a:endCxn id="4" idx="0"/>
          </p:cNvCxnSpPr>
          <p:nvPr/>
        </p:nvCxnSpPr>
        <p:spPr>
          <a:xfrm flipH="1">
            <a:off x="4401525" y="5111484"/>
            <a:ext cx="448796" cy="325195"/>
          </a:xfrm>
          <a:prstGeom prst="line">
            <a:avLst/>
          </a:prstGeom>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2408177" y="2676525"/>
            <a:ext cx="989513" cy="7691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微软雅黑" panose="020B0503020204020204" pitchFamily="34" charset="-122"/>
              <a:ea typeface="微软雅黑" panose="020B0503020204020204" pitchFamily="34" charset="-122"/>
              <a:cs typeface="Arial" panose="020B0604020202020204" pitchFamily="34" charset="0"/>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1496" y="2636912"/>
            <a:ext cx="1026194" cy="862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正方形/長方形 66"/>
          <p:cNvSpPr/>
          <p:nvPr/>
        </p:nvSpPr>
        <p:spPr>
          <a:xfrm>
            <a:off x="4205107" y="3459957"/>
            <a:ext cx="2409826" cy="121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微软雅黑" panose="020B0503020204020204" pitchFamily="34" charset="-122"/>
              <a:ea typeface="微软雅黑" panose="020B0503020204020204" pitchFamily="34" charset="-122"/>
              <a:cs typeface="Arial" panose="020B0604020202020204" pitchFamily="34" charset="0"/>
            </a:endParaRPr>
          </a:p>
        </p:txBody>
      </p:sp>
      <p:sp>
        <p:nvSpPr>
          <p:cNvPr id="102" name="テキスト ボックス 101"/>
          <p:cNvSpPr txBox="1"/>
          <p:nvPr/>
        </p:nvSpPr>
        <p:spPr>
          <a:xfrm>
            <a:off x="3872880" y="3391108"/>
            <a:ext cx="3016690" cy="230832"/>
          </a:xfrm>
          <a:prstGeom prst="rect">
            <a:avLst/>
          </a:prstGeom>
          <a:noFill/>
        </p:spPr>
        <p:txBody>
          <a:bodyPr wrap="square" rtlCol="0">
            <a:spAutoFit/>
          </a:bodyPr>
          <a:lstStyle/>
          <a:p>
            <a:r>
              <a:rPr lang="zh-CN" altLang="en-US" sz="900" dirty="0">
                <a:latin typeface="微软雅黑" panose="020B0503020204020204" pitchFamily="34" charset="-122"/>
                <a:ea typeface="微软雅黑" panose="020B0503020204020204" pitchFamily="34" charset="-122"/>
                <a:cs typeface="Arial" panose="020B0604020202020204" pitchFamily="34" charset="0"/>
              </a:rPr>
              <a:t>成员所在国家和地区分布地图</a:t>
            </a:r>
            <a:r>
              <a:rPr lang="en-US" altLang="zh-CN" sz="900" dirty="0">
                <a:latin typeface="微软雅黑" panose="020B0503020204020204" pitchFamily="34" charset="-122"/>
                <a:ea typeface="微软雅黑" panose="020B0503020204020204" pitchFamily="34" charset="-122"/>
                <a:cs typeface="Arial" panose="020B0604020202020204" pitchFamily="34" charset="0"/>
              </a:rPr>
              <a:t>(2016</a:t>
            </a:r>
            <a:r>
              <a:rPr lang="zh-CN" altLang="en-US" sz="900" dirty="0">
                <a:latin typeface="微软雅黑" panose="020B0503020204020204" pitchFamily="34" charset="-122"/>
                <a:ea typeface="微软雅黑" panose="020B0503020204020204" pitchFamily="34" charset="-122"/>
                <a:cs typeface="Arial" panose="020B0604020202020204" pitchFamily="34" charset="0"/>
              </a:rPr>
              <a:t>年</a:t>
            </a:r>
            <a:r>
              <a:rPr lang="en-US" altLang="zh-CN" sz="900" dirty="0">
                <a:latin typeface="微软雅黑" panose="020B0503020204020204" pitchFamily="34" charset="-122"/>
                <a:ea typeface="微软雅黑" panose="020B0503020204020204" pitchFamily="34" charset="-122"/>
                <a:cs typeface="Arial" panose="020B0604020202020204" pitchFamily="34" charset="0"/>
              </a:rPr>
              <a:t>12</a:t>
            </a:r>
            <a:r>
              <a:rPr lang="zh-CN" altLang="en-US" sz="900" dirty="0">
                <a:latin typeface="微软雅黑" panose="020B0503020204020204" pitchFamily="34" charset="-122"/>
                <a:ea typeface="微软雅黑" panose="020B0503020204020204" pitchFamily="34" charset="-122"/>
                <a:cs typeface="Arial" panose="020B0604020202020204" pitchFamily="34" charset="0"/>
              </a:rPr>
              <a:t>月</a:t>
            </a:r>
            <a:r>
              <a:rPr lang="en-US" altLang="zh-CN" sz="900" dirty="0">
                <a:latin typeface="微软雅黑" panose="020B0503020204020204" pitchFamily="34" charset="-122"/>
                <a:ea typeface="微软雅黑" panose="020B0503020204020204" pitchFamily="34" charset="-122"/>
                <a:cs typeface="Arial" panose="020B0604020202020204" pitchFamily="34" charset="0"/>
              </a:rPr>
              <a:t>)</a:t>
            </a:r>
            <a:endParaRPr kumimoji="1" lang="ja-JP" altLang="en-US" sz="9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4" name="矩形 13">
            <a:extLst>
              <a:ext uri="{FF2B5EF4-FFF2-40B4-BE49-F238E27FC236}">
                <a16:creationId xmlns:a16="http://schemas.microsoft.com/office/drawing/2014/main" xmlns="" id="{2AC73552-C48A-451F-A171-F403CECF382C}"/>
              </a:ext>
            </a:extLst>
          </p:cNvPr>
          <p:cNvSpPr/>
          <p:nvPr/>
        </p:nvSpPr>
        <p:spPr>
          <a:xfrm>
            <a:off x="2371495" y="2676524"/>
            <a:ext cx="989513" cy="21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700" dirty="0">
                <a:solidFill>
                  <a:schemeClr val="tx1"/>
                </a:solidFill>
                <a:latin typeface="微软雅黑" panose="020B0503020204020204" pitchFamily="34" charset="-122"/>
                <a:ea typeface="微软雅黑" panose="020B0503020204020204" pitchFamily="34" charset="-122"/>
              </a:rPr>
              <a:t>成员人数（国家）</a:t>
            </a:r>
          </a:p>
        </p:txBody>
      </p:sp>
    </p:spTree>
    <p:extLst>
      <p:ext uri="{BB962C8B-B14F-4D97-AF65-F5344CB8AC3E}">
        <p14:creationId xmlns:p14="http://schemas.microsoft.com/office/powerpoint/2010/main" val="15832608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899</TotalTime>
  <Words>982</Words>
  <Application>Microsoft Office PowerPoint</Application>
  <PresentationFormat>A4 纸张(210x297 毫米)</PresentationFormat>
  <Paragraphs>120</Paragraphs>
  <Slides>2</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vt:i4>
      </vt:variant>
    </vt:vector>
  </HeadingPairs>
  <TitlesOfParts>
    <vt:vector size="8" baseType="lpstr">
      <vt:lpstr>ＭＳ Ｐゴシック</vt:lpstr>
      <vt:lpstr>宋体</vt:lpstr>
      <vt:lpstr>微软雅黑</vt:lpstr>
      <vt:lpstr>Arial</vt:lpstr>
      <vt:lpstr>Calibri</vt:lpstr>
      <vt:lpstr>Office テーマ</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kii</dc:creator>
  <cp:lastModifiedBy>admin</cp:lastModifiedBy>
  <cp:revision>368</cp:revision>
  <cp:lastPrinted>2017-04-01T21:42:06Z</cp:lastPrinted>
  <dcterms:created xsi:type="dcterms:W3CDTF">2015-01-23T11:58:54Z</dcterms:created>
  <dcterms:modified xsi:type="dcterms:W3CDTF">2018-01-04T09:00:38Z</dcterms:modified>
</cp:coreProperties>
</file>